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476" r:id="rId3"/>
    <p:sldId id="406" r:id="rId4"/>
    <p:sldId id="279" r:id="rId5"/>
    <p:sldId id="546" r:id="rId6"/>
    <p:sldId id="674" r:id="rId7"/>
    <p:sldId id="302" r:id="rId8"/>
    <p:sldId id="600" r:id="rId9"/>
    <p:sldId id="797" r:id="rId10"/>
    <p:sldId id="688" r:id="rId11"/>
    <p:sldId id="787" r:id="rId12"/>
    <p:sldId id="750" r:id="rId13"/>
    <p:sldId id="791" r:id="rId14"/>
    <p:sldId id="802" r:id="rId15"/>
    <p:sldId id="794" r:id="rId16"/>
    <p:sldId id="779" r:id="rId17"/>
    <p:sldId id="803" r:id="rId18"/>
    <p:sldId id="798" r:id="rId19"/>
    <p:sldId id="722" r:id="rId20"/>
    <p:sldId id="751" r:id="rId21"/>
    <p:sldId id="800" r:id="rId22"/>
    <p:sldId id="801" r:id="rId23"/>
    <p:sldId id="672" r:id="rId24"/>
    <p:sldId id="687" r:id="rId25"/>
    <p:sldId id="492" r:id="rId26"/>
    <p:sldId id="767" r:id="rId27"/>
    <p:sldId id="788" r:id="rId28"/>
    <p:sldId id="784" r:id="rId29"/>
    <p:sldId id="785" r:id="rId30"/>
    <p:sldId id="799" r:id="rId31"/>
    <p:sldId id="783" r:id="rId32"/>
    <p:sldId id="781" r:id="rId33"/>
    <p:sldId id="726" r:id="rId34"/>
    <p:sldId id="777" r:id="rId35"/>
    <p:sldId id="775" r:id="rId36"/>
    <p:sldId id="789" r:id="rId37"/>
    <p:sldId id="793" r:id="rId38"/>
    <p:sldId id="796" r:id="rId39"/>
    <p:sldId id="7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83246" autoAdjust="0"/>
  </p:normalViewPr>
  <p:slideViewPr>
    <p:cSldViewPr snapToGrid="0" showGuides="1">
      <p:cViewPr>
        <p:scale>
          <a:sx n="136" d="100"/>
          <a:sy n="136" d="100"/>
        </p:scale>
        <p:origin x="1640" y="2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79301-E644-6169-904F-A00833679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C7A59-2145-681A-E9E5-C11E32DDC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20C0-470B-D89B-B9DB-563027109A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 </a:t>
            </a:r>
            <a:endParaRPr lang="en-US" dirty="0"/>
          </a:p>
        </p:txBody>
      </p:sp>
      <p:sp>
        <p:nvSpPr>
          <p:cNvPr id="4" name="Slide Number Placeholder 3">
            <a:extLst>
              <a:ext uri="{FF2B5EF4-FFF2-40B4-BE49-F238E27FC236}">
                <a16:creationId xmlns:a16="http://schemas.microsoft.com/office/drawing/2014/main" id="{1BFB0D17-8B52-4B7C-F18E-295BC8979303}"/>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695753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enriched (</a:t>
            </a:r>
            <a:r>
              <a:rPr lang="en-US" dirty="0" err="1"/>
              <a:t>stringdb</a:t>
            </a:r>
            <a:r>
              <a:rPr lang="en-US" dirty="0"/>
              <a:t>) in peaks’ genes/promoters up in both CD127</a:t>
            </a:r>
            <a:r>
              <a:rPr lang="en-US" baseline="30000" dirty="0"/>
              <a:t>+</a:t>
            </a:r>
            <a:r>
              <a:rPr lang="en-US"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IL-10 also enriched (</a:t>
            </a:r>
            <a:r>
              <a:rPr lang="en-US" dirty="0" err="1"/>
              <a:t>stringdb</a:t>
            </a:r>
            <a:r>
              <a:rPr lang="en-US" dirty="0"/>
              <a:t>) but wasn’t convincing on VP</a:t>
            </a:r>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79CA9-5F92-3A5E-E50D-7A7C307A2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F1ED0-CF5B-FBD5-AC5B-D7A402300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C3990-FA33-B99C-B907-A4F9F024C1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p:txBody>
      </p:sp>
      <p:sp>
        <p:nvSpPr>
          <p:cNvPr id="4" name="Slide Number Placeholder 3">
            <a:extLst>
              <a:ext uri="{FF2B5EF4-FFF2-40B4-BE49-F238E27FC236}">
                <a16:creationId xmlns:a16="http://schemas.microsoft.com/office/drawing/2014/main" id="{02810A74-339F-C5A4-0C36-DAFF41858A5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853050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22222"/>
                </a:solidFill>
                <a:effectLst/>
                <a:latin typeface="Harding"/>
              </a:rPr>
              <a:t>For each unique TF (often appeared on both sides of contrast), just took one with lower </a:t>
            </a:r>
            <a:r>
              <a:rPr lang="en-US" b="0" i="0" u="none" strike="noStrike" dirty="0" err="1">
                <a:solidFill>
                  <a:srgbClr val="222222"/>
                </a:solidFill>
                <a:effectLst/>
                <a:latin typeface="Harding"/>
              </a:rPr>
              <a:t>pval</a:t>
            </a: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22222"/>
                </a:solidFill>
                <a:effectLst/>
                <a:latin typeface="Harding"/>
              </a:rPr>
              <a:t>Mitochondrial dysfunction promotes the transition of precursor to terminally exhausted T cells through HIF-1</a:t>
            </a:r>
            <a:r>
              <a:rPr lang="el-GR" b="0" i="0" u="none" strike="noStrike" dirty="0">
                <a:solidFill>
                  <a:srgbClr val="222222"/>
                </a:solidFill>
                <a:effectLst/>
                <a:latin typeface="Harding"/>
              </a:rPr>
              <a:t>α-</a:t>
            </a:r>
            <a:r>
              <a:rPr lang="en-US" b="0" i="0" u="none" strike="noStrike" dirty="0">
                <a:solidFill>
                  <a:srgbClr val="222222"/>
                </a:solidFill>
                <a:effectLst/>
                <a:latin typeface="Harding"/>
              </a:rPr>
              <a:t>mediated glycolytic reprogramming</a:t>
            </a:r>
            <a:endParaRPr lang="en-US" sz="1200" b="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Not exactly consistent with Erin’s: “</a:t>
            </a:r>
            <a:r>
              <a:rPr lang="en-US" b="0" i="0" u="none" strike="noStrike" dirty="0">
                <a:solidFill>
                  <a:srgbClr val="222222"/>
                </a:solidFill>
                <a:effectLst/>
                <a:latin typeface="-apple-system"/>
              </a:rPr>
              <a:t>T-bet and Tcf-1 as regulators of the CD57</a:t>
            </a:r>
            <a:r>
              <a:rPr lang="en-US" b="0" i="0" u="none" strike="noStrike" baseline="30000" dirty="0">
                <a:solidFill>
                  <a:srgbClr val="222222"/>
                </a:solidFill>
                <a:effectLst/>
                <a:latin typeface="-apple-system"/>
              </a:rPr>
              <a:t>+</a:t>
            </a:r>
            <a:r>
              <a:rPr lang="en-US" b="0" i="0" u="none" strike="noStrike" dirty="0">
                <a:solidFill>
                  <a:srgbClr val="222222"/>
                </a:solidFill>
                <a:effectLst/>
                <a:latin typeface="-apple-system"/>
              </a:rPr>
              <a:t> and PD-1</a:t>
            </a:r>
            <a:r>
              <a:rPr lang="en-US" b="0" i="0" u="none" strike="noStrike" baseline="30000" dirty="0">
                <a:solidFill>
                  <a:srgbClr val="222222"/>
                </a:solidFill>
                <a:effectLst/>
                <a:latin typeface="-apple-system"/>
              </a:rPr>
              <a:t>+</a:t>
            </a:r>
            <a:r>
              <a:rPr lang="en-US" b="0" i="0" u="none" strike="noStrike" dirty="0">
                <a:solidFill>
                  <a:srgbClr val="222222"/>
                </a:solidFill>
                <a:effectLst/>
                <a:latin typeface="-apple-system"/>
              </a:rPr>
              <a:t> Tex populations, respectively.”, but that is kind of consistent with PD1 being closer to progenitor and CD57 being more terminal (given trends of MT SNV counts)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Consistent with </a:t>
            </a:r>
            <a:r>
              <a:rPr lang="en-US" b="0" i="0" u="none" strike="noStrike" dirty="0">
                <a:solidFill>
                  <a:srgbClr val="212121"/>
                </a:solidFill>
                <a:effectLst/>
                <a:latin typeface="Helvetica Neue" panose="02000503000000020004" pitchFamily="2" charset="0"/>
              </a:rPr>
              <a:t>PMCID: PMC6156005: </a:t>
            </a:r>
            <a:r>
              <a:rPr lang="en-US" b="0" dirty="0">
                <a:solidFill>
                  <a:srgbClr val="CCCCCC"/>
                </a:solidFill>
                <a:effectLst/>
                <a:latin typeface="Menlo" panose="020B0609030804020204" pitchFamily="49" charset="0"/>
              </a:rPr>
              <a:t>loss of Runx2 in T cells leads to reduction in KLRG1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CD127</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high</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precursor cell numbers with no effect on terminal populations (KLRG1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high</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CD127</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high</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Consistent with </a:t>
            </a:r>
            <a:r>
              <a:rPr lang="en-US" b="0" i="0" u="none" strike="noStrike" dirty="0">
                <a:solidFill>
                  <a:srgbClr val="212121"/>
                </a:solidFill>
                <a:effectLst/>
                <a:latin typeface="Helvetica Neue" panose="02000503000000020004" pitchFamily="2" charset="0"/>
              </a:rPr>
              <a:t>PMCID: PMC5564218: </a:t>
            </a:r>
            <a:r>
              <a:rPr lang="en-US" b="0" i="0" u="none" strike="noStrike" dirty="0">
                <a:solidFill>
                  <a:srgbClr val="CCCCCC"/>
                </a:solidFill>
                <a:effectLst/>
                <a:latin typeface="Menlo" panose="020B0609030804020204" pitchFamily="49" charset="0"/>
              </a:rPr>
              <a:t>“</a:t>
            </a:r>
            <a:r>
              <a:rPr lang="en-US" b="0" dirty="0">
                <a:solidFill>
                  <a:srgbClr val="CCCCCC"/>
                </a:solidFill>
                <a:effectLst/>
                <a:latin typeface="Menlo" panose="020B0609030804020204" pitchFamily="49" charset="0"/>
              </a:rPr>
              <a:t>Runx3 deficiency limits clonal expansion and impairs upregulation of cytotoxic molecules in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EFF</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cells” in the sense that part of DP CD127- (CD57+) seems more cytotoxic (KIRs)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Bolding meaning consistent with progenitor vs. eff/terminal Tex split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Known meaning from a library of motifs-TFs, de novo meaning looking for new motifs and then looking for motifs-TF to find similar motifs and label it with that TF, presumably</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68146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endParaRPr lang="en-US" b="0" i="0" u="none" strike="noStrike"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Leaning towards model A?</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r>
              <a:rPr lang="en-US" dirty="0"/>
              <a:t>Plan: create fig E diagram and color by cell sort</a:t>
            </a:r>
          </a:p>
          <a:p>
            <a:endParaRPr lang="en-US" dirty="0"/>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47741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843082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sz="1200" b="0" dirty="0">
                <a:effectLst/>
                <a:latin typeface="AdvPSA183"/>
              </a:rPr>
              <a:t>Not sure if TIM-1 (HAVCR1) is confirmed IR, TIM-3 is IR, so same family of TIMs, they do share at least 1 ligand (</a:t>
            </a:r>
            <a:r>
              <a:rPr lang="en-US" b="0" i="0" u="none" strike="noStrike" dirty="0">
                <a:solidFill>
                  <a:srgbClr val="212121"/>
                </a:solidFill>
                <a:effectLst/>
                <a:latin typeface="Cambria" panose="02040503050406030204" pitchFamily="18" charset="0"/>
              </a:rPr>
              <a:t>phosphatidyl  serine)</a:t>
            </a:r>
            <a:br>
              <a:rPr lang="en-US" sz="1200" b="0" dirty="0">
                <a:effectLst/>
                <a:latin typeface="AdvPSA183"/>
              </a:rPr>
            </a:br>
            <a:r>
              <a:rPr lang="en-US" sz="1200" b="0" dirty="0">
                <a:effectLst/>
                <a:latin typeface="AdvPSA183"/>
              </a:rPr>
              <a:t>TIM-3 marks terminal Tex, so that would be interesting/consistent with hypothesis (DP CD127- associating with better response), Slamf6 marks progenitor Tex and a peak near Slamf6 is also up in DP CD127- though…</a:t>
            </a:r>
          </a:p>
          <a:p>
            <a:pPr marL="0" indent="0">
              <a:buFont typeface="+mj-lt"/>
              <a:buNone/>
            </a:pPr>
            <a:endParaRPr lang="en-US" sz="1200" b="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AdvPSA183"/>
              </a:rPr>
              <a:t>Apparently, </a:t>
            </a:r>
            <a:r>
              <a:rPr lang="en-US" b="0" dirty="0">
                <a:solidFill>
                  <a:srgbClr val="569CD6"/>
                </a:solidFill>
                <a:effectLst/>
                <a:latin typeface="Menlo" panose="020B0609030804020204" pitchFamily="49" charset="0"/>
              </a:rPr>
              <a:t>TGF-</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signaling promotes IL-7R</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expression and CD8 differentiation</a:t>
            </a:r>
            <a:r>
              <a:rPr lang="en-US" sz="1200" b="0" dirty="0">
                <a:solidFill>
                  <a:srgbClr val="569CD6"/>
                </a:solidFill>
                <a:effectLst/>
                <a:latin typeface="AdvPSA183"/>
              </a:rPr>
              <a:t>, so this is consistent with that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Purine: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Fisher's Exact Test for Count Data data: </a:t>
            </a:r>
            <a:r>
              <a:rPr lang="en-US" dirty="0" err="1">
                <a:effectLst/>
              </a:rPr>
              <a:t>contingency_table</a:t>
            </a:r>
            <a:r>
              <a:rPr lang="en-US" dirty="0">
                <a:effectLst/>
              </a:rPr>
              <a:t> p-value = 0.002052 alternative hypothesis: true odds ratio is not equal to 1 95 percent confidence interval: 1.795848 485.359038 sample estimates: odds ratio 11.58634</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Same deal with normalized peak counts </a:t>
            </a:r>
            <a:r>
              <a:rPr lang="en-US" dirty="0" err="1">
                <a:effectLst/>
              </a:rPr>
              <a:t>pval</a:t>
            </a:r>
            <a:r>
              <a:rPr lang="en-US" dirty="0">
                <a:effectLst/>
              </a:rPr>
              <a:t> = 1</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Pearson's Chi-squared test with Yates' continuity correction data: </a:t>
            </a:r>
            <a:r>
              <a:rPr lang="en-US" dirty="0" err="1">
                <a:effectLst/>
              </a:rPr>
              <a:t>contingency_table</a:t>
            </a:r>
            <a:r>
              <a:rPr lang="en-US" dirty="0">
                <a:effectLst/>
              </a:rPr>
              <a:t> X-squared = 7.6498, </a:t>
            </a:r>
            <a:r>
              <a:rPr lang="en-US" dirty="0" err="1">
                <a:effectLst/>
              </a:rPr>
              <a:t>df</a:t>
            </a:r>
            <a:r>
              <a:rPr lang="en-US" dirty="0">
                <a:effectLst/>
              </a:rPr>
              <a:t> = 1, p-value = 0.005678</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Connecting purine to TCR: “</a:t>
            </a:r>
            <a:r>
              <a:rPr lang="en-US" b="0" i="0" u="none" strike="noStrike" dirty="0">
                <a:solidFill>
                  <a:srgbClr val="212121"/>
                </a:solidFill>
                <a:effectLst/>
                <a:latin typeface="Cambria" panose="02040503050406030204" pitchFamily="18" charset="0"/>
              </a:rPr>
              <a:t>ADA catalyzes the conversion of adenosine to inosine intracellularly, as part of the purine metabolism pathways, and extracellularly, where ADA can co-stimulate T-cell activation through its interaction with CD26 and enhance both IFN-gamma and TNF-alpha production”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12121"/>
                </a:solidFill>
                <a:effectLst/>
                <a:latin typeface="Cambria" panose="02040503050406030204" pitchFamily="18" charset="0"/>
              </a:rPr>
              <a:t>MAYBE purine metabolism links to DP CD127+s being more activated! And this being up in DN/non-exhausted is consistent too then I believe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a:t>
            </a:r>
            <a:r>
              <a:rPr lang="en-US" b="0" i="0" u="none" strike="noStrike" dirty="0">
                <a:solidFill>
                  <a:srgbClr val="333333"/>
                </a:solidFill>
                <a:effectLst/>
                <a:latin typeface="Georgia" panose="02040502050405020303" pitchFamily="18" charset="0"/>
              </a:rPr>
              <a:t>purine/thymidine enables rapid T cell expansion,”</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302361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42CE5-631A-64F7-25F2-47CCD4CB33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F59C0-03DA-ADFC-F069-5F3C60D43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00ED6-C4A5-9B1D-43BA-4B13205E81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p:txBody>
      </p:sp>
      <p:sp>
        <p:nvSpPr>
          <p:cNvPr id="4" name="Slide Number Placeholder 3">
            <a:extLst>
              <a:ext uri="{FF2B5EF4-FFF2-40B4-BE49-F238E27FC236}">
                <a16:creationId xmlns:a16="http://schemas.microsoft.com/office/drawing/2014/main" id="{D2381E09-4BEC-8180-8FE3-21D66F5E1D76}"/>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977701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0E5B8-E252-6A48-F53D-BF2222979B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4BA5E-9667-B029-D85F-670DFE22B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A6A64-84C2-CC52-2C7D-19E75B622A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p:txBody>
      </p:sp>
      <p:sp>
        <p:nvSpPr>
          <p:cNvPr id="4" name="Slide Number Placeholder 3">
            <a:extLst>
              <a:ext uri="{FF2B5EF4-FFF2-40B4-BE49-F238E27FC236}">
                <a16:creationId xmlns:a16="http://schemas.microsoft.com/office/drawing/2014/main" id="{44DC15B0-7BA3-B963-A87A-B2812DD5B7A0}"/>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1397461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55744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p:txBody>
      </p:sp>
      <p:sp>
        <p:nvSpPr>
          <p:cNvPr id="4" name="Slide Number Placeholder 3"/>
          <p:cNvSpPr>
            <a:spLocks noGrp="1"/>
          </p:cNvSpPr>
          <p:nvPr>
            <p:ph type="sldNum" sz="quarter" idx="5"/>
          </p:nvPr>
        </p:nvSpPr>
        <p:spPr/>
        <p:txBody>
          <a:bodyPr/>
          <a:lstStyle/>
          <a:p>
            <a:fld id="{A03C4731-0982-4A8F-90C9-EF2FE2FC46E3}" type="slidenum">
              <a:rPr lang="en-US" smtClean="0"/>
              <a:t>6</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7</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329893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69142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Better defining exhausted TIGIT</a:t>
            </a:r>
            <a:r>
              <a:rPr lang="en-US" sz="4400" baseline="30000" dirty="0"/>
              <a:t>+</a:t>
            </a:r>
            <a:r>
              <a:rPr lang="en-US" sz="4400" dirty="0"/>
              <a:t>KLRG1</a:t>
            </a:r>
            <a:r>
              <a:rPr lang="en-US" sz="4400" baseline="30000" dirty="0"/>
              <a:t>+</a:t>
            </a:r>
            <a:r>
              <a:rPr lang="en-US" sz="4400" dirty="0"/>
              <a:t> subsets in teplizumab-treated T1D subjects using ATAC-seq: epigenetics &amp; mitochondrial variants</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5DBF-3C97-DD9A-FD4D-8E024C8FA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7CE02-990C-772D-6ADF-6FC5E226452F}"/>
              </a:ext>
            </a:extLst>
          </p:cNvPr>
          <p:cNvSpPr>
            <a:spLocks noGrp="1"/>
          </p:cNvSpPr>
          <p:nvPr>
            <p:ph type="title"/>
          </p:nvPr>
        </p:nvSpPr>
        <p:spPr>
          <a:xfrm>
            <a:off x="838200" y="593725"/>
            <a:ext cx="9878122" cy="1325563"/>
          </a:xfrm>
        </p:spPr>
        <p:txBody>
          <a:bodyPr>
            <a:normAutofit/>
          </a:bodyPr>
          <a:lstStyle/>
          <a:p>
            <a:r>
              <a:rPr lang="en-US" dirty="0"/>
              <a:t>Summary of accessibility differences between different sorts</a:t>
            </a:r>
          </a:p>
        </p:txBody>
      </p:sp>
      <p:pic>
        <p:nvPicPr>
          <p:cNvPr id="5" name="Picture 4">
            <a:extLst>
              <a:ext uri="{FF2B5EF4-FFF2-40B4-BE49-F238E27FC236}">
                <a16:creationId xmlns:a16="http://schemas.microsoft.com/office/drawing/2014/main" id="{E875C101-29A9-5F7C-DC4E-A7017F6ACA4B}"/>
              </a:ext>
            </a:extLst>
          </p:cNvPr>
          <p:cNvPicPr>
            <a:picLocks noChangeAspect="1"/>
          </p:cNvPicPr>
          <p:nvPr/>
        </p:nvPicPr>
        <p:blipFill>
          <a:blip r:embed="rId3"/>
          <a:stretch>
            <a:fillRect/>
          </a:stretch>
        </p:blipFill>
        <p:spPr>
          <a:xfrm>
            <a:off x="370" y="2111604"/>
            <a:ext cx="9584173" cy="4746396"/>
          </a:xfrm>
          <a:prstGeom prst="rect">
            <a:avLst/>
          </a:prstGeom>
        </p:spPr>
      </p:pic>
      <p:pic>
        <p:nvPicPr>
          <p:cNvPr id="7" name="Picture 6">
            <a:extLst>
              <a:ext uri="{FF2B5EF4-FFF2-40B4-BE49-F238E27FC236}">
                <a16:creationId xmlns:a16="http://schemas.microsoft.com/office/drawing/2014/main" id="{0FDD0564-7AF1-8E0E-4665-C2F9E903FDFC}"/>
              </a:ext>
            </a:extLst>
          </p:cNvPr>
          <p:cNvPicPr>
            <a:picLocks noChangeAspect="1"/>
          </p:cNvPicPr>
          <p:nvPr/>
        </p:nvPicPr>
        <p:blipFill>
          <a:blip r:embed="rId4"/>
          <a:stretch>
            <a:fillRect/>
          </a:stretch>
        </p:blipFill>
        <p:spPr>
          <a:xfrm>
            <a:off x="9416685" y="4128940"/>
            <a:ext cx="2775315" cy="2729060"/>
          </a:xfrm>
          <a:prstGeom prst="rect">
            <a:avLst/>
          </a:prstGeom>
        </p:spPr>
      </p:pic>
    </p:spTree>
    <p:extLst>
      <p:ext uri="{BB962C8B-B14F-4D97-AF65-F5344CB8AC3E}">
        <p14:creationId xmlns:p14="http://schemas.microsoft.com/office/powerpoint/2010/main" val="228139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rmAutofit/>
          </a:bodyPr>
          <a:lstStyle/>
          <a:p>
            <a:r>
              <a:rPr lang="en-US" dirty="0"/>
              <a:t>JAK/STAT gene set more accessible in CD127</a:t>
            </a:r>
            <a:r>
              <a:rPr lang="en-US" baseline="30000" dirty="0"/>
              <a:t>+</a:t>
            </a:r>
            <a:r>
              <a:rPr lang="en-US" dirty="0"/>
              <a:t> sorts vs. DN</a:t>
            </a:r>
          </a:p>
        </p:txBody>
      </p:sp>
      <p:pic>
        <p:nvPicPr>
          <p:cNvPr id="6" name="Picture 5">
            <a:extLst>
              <a:ext uri="{FF2B5EF4-FFF2-40B4-BE49-F238E27FC236}">
                <a16:creationId xmlns:a16="http://schemas.microsoft.com/office/drawing/2014/main" id="{39A8183F-8211-68B5-C705-E0A1A4186FCB}"/>
              </a:ext>
            </a:extLst>
          </p:cNvPr>
          <p:cNvPicPr>
            <a:picLocks noChangeAspect="1"/>
          </p:cNvPicPr>
          <p:nvPr/>
        </p:nvPicPr>
        <p:blipFill>
          <a:blip r:embed="rId3"/>
          <a:stretch>
            <a:fillRect/>
          </a:stretch>
        </p:blipFill>
        <p:spPr>
          <a:xfrm>
            <a:off x="2771480" y="1140099"/>
            <a:ext cx="5674936" cy="5686448"/>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DP CD57</a:t>
            </a:r>
            <a:r>
              <a:rPr lang="en-US" baseline="30000" dirty="0"/>
              <a:t>+</a:t>
            </a:r>
            <a:r>
              <a:rPr lang="en-US" dirty="0"/>
              <a:t> have less of a </a:t>
            </a:r>
            <a:r>
              <a:rPr lang="en-US" dirty="0" err="1"/>
              <a:t>T</a:t>
            </a:r>
            <a:r>
              <a:rPr lang="en-US" baseline="-25000" dirty="0" err="1"/>
              <a:t>ex</a:t>
            </a:r>
            <a:r>
              <a:rPr lang="en-US" baseline="30000" dirty="0" err="1"/>
              <a:t>progenitor</a:t>
            </a:r>
            <a:r>
              <a:rPr lang="en-US" dirty="0"/>
              <a:t> profile, more of a </a:t>
            </a:r>
            <a:r>
              <a:rPr lang="en-US" dirty="0" err="1"/>
              <a:t>T</a:t>
            </a:r>
            <a:r>
              <a:rPr lang="en-US" baseline="-25000" dirty="0" err="1"/>
              <a:t>ex</a:t>
            </a:r>
            <a:r>
              <a:rPr lang="en-US" baseline="30000" dirty="0" err="1"/>
              <a:t>effector</a:t>
            </a:r>
            <a:r>
              <a:rPr lang="en-US" dirty="0"/>
              <a:t> one</a:t>
            </a:r>
          </a:p>
        </p:txBody>
      </p:sp>
      <p:pic>
        <p:nvPicPr>
          <p:cNvPr id="11" name="Picture 10">
            <a:extLst>
              <a:ext uri="{FF2B5EF4-FFF2-40B4-BE49-F238E27FC236}">
                <a16:creationId xmlns:a16="http://schemas.microsoft.com/office/drawing/2014/main" id="{6D310491-0041-74F4-1E2E-760B9A0D5008}"/>
              </a:ext>
            </a:extLst>
          </p:cNvPr>
          <p:cNvPicPr>
            <a:picLocks noChangeAspect="1"/>
          </p:cNvPicPr>
          <p:nvPr/>
        </p:nvPicPr>
        <p:blipFill>
          <a:blip r:embed="rId3"/>
          <a:stretch>
            <a:fillRect/>
          </a:stretch>
        </p:blipFill>
        <p:spPr>
          <a:xfrm>
            <a:off x="1198485" y="1626334"/>
            <a:ext cx="10065398" cy="5231666"/>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rmAutofit fontScale="90000"/>
          </a:bodyPr>
          <a:lstStyle/>
          <a:p>
            <a:r>
              <a:rPr lang="en-US" dirty="0">
                <a:solidFill>
                  <a:srgbClr val="FF0000"/>
                </a:solidFill>
              </a:rPr>
              <a:t>Intro slide for </a:t>
            </a:r>
            <a:r>
              <a:rPr lang="en-US" dirty="0" err="1">
                <a:solidFill>
                  <a:srgbClr val="FF0000"/>
                </a:solidFill>
              </a:rPr>
              <a:t>pseudotime</a:t>
            </a:r>
            <a:r>
              <a:rPr lang="en-US" dirty="0">
                <a:solidFill>
                  <a:srgbClr val="FF0000"/>
                </a:solidFill>
              </a:rPr>
              <a:t>/P348 project (UMAP colored by </a:t>
            </a:r>
            <a:r>
              <a:rPr lang="en-US" dirty="0" err="1">
                <a:solidFill>
                  <a:srgbClr val="FF0000"/>
                </a:solidFill>
              </a:rPr>
              <a:t>pseudotime</a:t>
            </a:r>
            <a:r>
              <a:rPr lang="en-US" dirty="0">
                <a:solidFill>
                  <a:srgbClr val="FF0000"/>
                </a:solidFill>
              </a:rPr>
              <a:t>, and how we know where CD57s and CD127s are and stuff?</a:t>
            </a:r>
          </a:p>
        </p:txBody>
      </p:sp>
    </p:spTree>
    <p:extLst>
      <p:ext uri="{BB962C8B-B14F-4D97-AF65-F5344CB8AC3E}">
        <p14:creationId xmlns:p14="http://schemas.microsoft.com/office/powerpoint/2010/main" val="346603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rmAutofit fontScale="90000"/>
          </a:bodyPr>
          <a:lstStyle/>
          <a:p>
            <a:r>
              <a:rPr lang="en-US" dirty="0"/>
              <a:t>TN10 (all non-naive CD8s): over </a:t>
            </a:r>
            <a:r>
              <a:rPr lang="en-US" dirty="0" err="1"/>
              <a:t>pseudotime</a:t>
            </a:r>
            <a:r>
              <a:rPr lang="en-US" dirty="0"/>
              <a:t>, progenitor T</a:t>
            </a:r>
            <a:r>
              <a:rPr lang="en-US" baseline="-25000" dirty="0"/>
              <a:t>ex</a:t>
            </a:r>
            <a:r>
              <a:rPr lang="en-US" dirty="0"/>
              <a:t> gene set expression decreases &amp; terminal/effector T</a:t>
            </a:r>
            <a:r>
              <a:rPr lang="en-US" baseline="-25000" dirty="0"/>
              <a:t>ex</a:t>
            </a:r>
            <a:r>
              <a:rPr lang="en-US" dirty="0"/>
              <a:t> gene set expression increases</a:t>
            </a:r>
          </a:p>
        </p:txBody>
      </p:sp>
      <p:pic>
        <p:nvPicPr>
          <p:cNvPr id="2" name="Picture 1">
            <a:extLst>
              <a:ext uri="{FF2B5EF4-FFF2-40B4-BE49-F238E27FC236}">
                <a16:creationId xmlns:a16="http://schemas.microsoft.com/office/drawing/2014/main" id="{BDE13A9C-EB00-6079-066C-EDDBA759DC0C}"/>
              </a:ext>
            </a:extLst>
          </p:cNvPr>
          <p:cNvPicPr>
            <a:picLocks noChangeAspect="1"/>
          </p:cNvPicPr>
          <p:nvPr/>
        </p:nvPicPr>
        <p:blipFill>
          <a:blip r:embed="rId3"/>
          <a:stretch>
            <a:fillRect/>
          </a:stretch>
        </p:blipFill>
        <p:spPr>
          <a:xfrm>
            <a:off x="0" y="1892174"/>
            <a:ext cx="6005291" cy="4965826"/>
          </a:xfrm>
          <a:prstGeom prst="rect">
            <a:avLst/>
          </a:prstGeom>
        </p:spPr>
      </p:pic>
      <p:pic>
        <p:nvPicPr>
          <p:cNvPr id="4" name="Picture 3">
            <a:extLst>
              <a:ext uri="{FF2B5EF4-FFF2-40B4-BE49-F238E27FC236}">
                <a16:creationId xmlns:a16="http://schemas.microsoft.com/office/drawing/2014/main" id="{66DD33B4-43D1-6AEE-ACD1-573B2F81AD6B}"/>
              </a:ext>
            </a:extLst>
          </p:cNvPr>
          <p:cNvPicPr>
            <a:picLocks noChangeAspect="1"/>
          </p:cNvPicPr>
          <p:nvPr/>
        </p:nvPicPr>
        <p:blipFill>
          <a:blip r:embed="rId4"/>
          <a:stretch>
            <a:fillRect/>
          </a:stretch>
        </p:blipFill>
        <p:spPr>
          <a:xfrm>
            <a:off x="6122084" y="1892172"/>
            <a:ext cx="6069915" cy="4965827"/>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0AEBC-159C-640B-276D-279FD335FE2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140FA1F-AE9B-1AAE-2A55-1ED941F4E756}"/>
              </a:ext>
            </a:extLst>
          </p:cNvPr>
          <p:cNvSpPr>
            <a:spLocks noGrp="1"/>
          </p:cNvSpPr>
          <p:nvPr>
            <p:ph type="title"/>
          </p:nvPr>
        </p:nvSpPr>
        <p:spPr/>
        <p:txBody>
          <a:bodyPr>
            <a:normAutofit/>
          </a:bodyPr>
          <a:lstStyle/>
          <a:p>
            <a:r>
              <a:rPr lang="en-US" dirty="0"/>
              <a:t>TN10 (all non-naive CD8s): cytotoxicity/NK gene sets’ expressions also increase over </a:t>
            </a:r>
            <a:r>
              <a:rPr lang="en-US" dirty="0" err="1"/>
              <a:t>pseudotime</a:t>
            </a:r>
            <a:endParaRPr lang="en-US" dirty="0"/>
          </a:p>
        </p:txBody>
      </p:sp>
      <p:pic>
        <p:nvPicPr>
          <p:cNvPr id="3" name="Picture 2">
            <a:extLst>
              <a:ext uri="{FF2B5EF4-FFF2-40B4-BE49-F238E27FC236}">
                <a16:creationId xmlns:a16="http://schemas.microsoft.com/office/drawing/2014/main" id="{F6F847C0-23BA-555B-9747-4110E9753D0E}"/>
              </a:ext>
            </a:extLst>
          </p:cNvPr>
          <p:cNvPicPr>
            <a:picLocks noChangeAspect="1"/>
          </p:cNvPicPr>
          <p:nvPr/>
        </p:nvPicPr>
        <p:blipFill>
          <a:blip r:embed="rId3"/>
          <a:stretch>
            <a:fillRect/>
          </a:stretch>
        </p:blipFill>
        <p:spPr>
          <a:xfrm>
            <a:off x="390046" y="1578592"/>
            <a:ext cx="5102355" cy="5122724"/>
          </a:xfrm>
          <a:prstGeom prst="rect">
            <a:avLst/>
          </a:prstGeom>
        </p:spPr>
      </p:pic>
      <p:pic>
        <p:nvPicPr>
          <p:cNvPr id="4" name="Picture 3">
            <a:extLst>
              <a:ext uri="{FF2B5EF4-FFF2-40B4-BE49-F238E27FC236}">
                <a16:creationId xmlns:a16="http://schemas.microsoft.com/office/drawing/2014/main" id="{91BF7531-3344-4257-0E70-4747B50CA970}"/>
              </a:ext>
            </a:extLst>
          </p:cNvPr>
          <p:cNvPicPr>
            <a:picLocks noChangeAspect="1"/>
          </p:cNvPicPr>
          <p:nvPr/>
        </p:nvPicPr>
        <p:blipFill>
          <a:blip r:embed="rId4"/>
          <a:stretch>
            <a:fillRect/>
          </a:stretch>
        </p:blipFill>
        <p:spPr>
          <a:xfrm>
            <a:off x="5714891" y="1577309"/>
            <a:ext cx="6203839" cy="5124007"/>
          </a:xfrm>
          <a:prstGeom prst="rect">
            <a:avLst/>
          </a:prstGeom>
        </p:spPr>
      </p:pic>
    </p:spTree>
    <p:extLst>
      <p:ext uri="{BB962C8B-B14F-4D97-AF65-F5344CB8AC3E}">
        <p14:creationId xmlns:p14="http://schemas.microsoft.com/office/powerpoint/2010/main" val="3176097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solidFill>
                  <a:srgbClr val="FF0000"/>
                </a:solidFill>
              </a:rPr>
              <a:t>Homer slide in main if I can fit it into story for DPs and/or CD127s/DN…</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3" name="Picture 2">
            <a:extLst>
              <a:ext uri="{FF2B5EF4-FFF2-40B4-BE49-F238E27FC236}">
                <a16:creationId xmlns:a16="http://schemas.microsoft.com/office/drawing/2014/main" id="{77FC0D85-D27F-CA8D-FFC6-D21DAD4B9869}"/>
              </a:ext>
            </a:extLst>
          </p:cNvPr>
          <p:cNvPicPr>
            <a:picLocks noChangeAspect="1"/>
          </p:cNvPicPr>
          <p:nvPr/>
        </p:nvPicPr>
        <p:blipFill>
          <a:blip r:embed="rId3"/>
          <a:stretch>
            <a:fillRect/>
          </a:stretch>
        </p:blipFill>
        <p:spPr>
          <a:xfrm>
            <a:off x="4016303" y="1596214"/>
            <a:ext cx="8094831" cy="5147002"/>
          </a:xfrm>
          <a:prstGeom prst="rect">
            <a:avLst/>
          </a:prstGeom>
        </p:spPr>
      </p:pic>
    </p:spTree>
    <p:extLst>
      <p:ext uri="{BB962C8B-B14F-4D97-AF65-F5344CB8AC3E}">
        <p14:creationId xmlns:p14="http://schemas.microsoft.com/office/powerpoint/2010/main" val="201543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fontScale="90000"/>
          </a:bodyPr>
          <a:lstStyle/>
          <a:p>
            <a:r>
              <a:rPr lang="en-US" dirty="0">
                <a:solidFill>
                  <a:srgbClr val="FF0000"/>
                </a:solidFill>
              </a:rPr>
              <a:t>Erin’s P452 data on PD-1/CD57 fluidity/TCR sharing (close in lineage w/out directionality), motivation for MT SNVs here to provide directionality</a:t>
            </a:r>
          </a:p>
        </p:txBody>
      </p:sp>
    </p:spTree>
    <p:extLst>
      <p:ext uri="{BB962C8B-B14F-4D97-AF65-F5344CB8AC3E}">
        <p14:creationId xmlns:p14="http://schemas.microsoft.com/office/powerpoint/2010/main" val="148152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9784232" y="6488668"/>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0C9B6086-43B3-3EBB-7DBB-95C18C524856}"/>
              </a:ext>
            </a:extLst>
          </p:cNvPr>
          <p:cNvPicPr>
            <a:picLocks noChangeAspect="1"/>
          </p:cNvPicPr>
          <p:nvPr/>
        </p:nvPicPr>
        <p:blipFill>
          <a:blip r:embed="rId3"/>
          <a:stretch>
            <a:fillRect/>
          </a:stretch>
        </p:blipFill>
        <p:spPr>
          <a:xfrm>
            <a:off x="1094502" y="1537186"/>
            <a:ext cx="8632371" cy="5320814"/>
          </a:xfrm>
          <a:prstGeom prst="rect">
            <a:avLst/>
          </a:prstGeom>
        </p:spPr>
      </p:pic>
      <p:sp>
        <p:nvSpPr>
          <p:cNvPr id="2" name="TextBox 1">
            <a:extLst>
              <a:ext uri="{FF2B5EF4-FFF2-40B4-BE49-F238E27FC236}">
                <a16:creationId xmlns:a16="http://schemas.microsoft.com/office/drawing/2014/main" id="{DCAFF747-5353-5636-DA4D-0A65E683EFBF}"/>
              </a:ext>
            </a:extLst>
          </p:cNvPr>
          <p:cNvSpPr txBox="1"/>
          <p:nvPr/>
        </p:nvSpPr>
        <p:spPr>
          <a:xfrm>
            <a:off x="9489296" y="3429000"/>
            <a:ext cx="2828531" cy="646331"/>
          </a:xfrm>
          <a:prstGeom prst="rect">
            <a:avLst/>
          </a:prstGeom>
          <a:noFill/>
        </p:spPr>
        <p:txBody>
          <a:bodyPr wrap="none" rtlCol="0">
            <a:spAutoFit/>
          </a:bodyPr>
          <a:lstStyle/>
          <a:p>
            <a:r>
              <a:rPr lang="en-US" dirty="0">
                <a:solidFill>
                  <a:srgbClr val="FF0000"/>
                </a:solidFill>
              </a:rPr>
              <a:t>Pre-</a:t>
            </a:r>
            <a:r>
              <a:rPr lang="en-US" dirty="0" err="1">
                <a:solidFill>
                  <a:srgbClr val="FF0000"/>
                </a:solidFill>
              </a:rPr>
              <a:t>reseq</a:t>
            </a:r>
            <a:endParaRPr lang="en-US" dirty="0">
              <a:solidFill>
                <a:srgbClr val="FF0000"/>
              </a:solidFill>
            </a:endParaRPr>
          </a:p>
          <a:p>
            <a:r>
              <a:rPr lang="en-US" dirty="0">
                <a:solidFill>
                  <a:srgbClr val="FF0000"/>
                </a:solidFill>
              </a:rPr>
              <a:t>Remake plot (higher counts)</a:t>
            </a:r>
          </a:p>
        </p:txBody>
      </p:sp>
    </p:spTree>
    <p:extLst>
      <p:ext uri="{BB962C8B-B14F-4D97-AF65-F5344CB8AC3E}">
        <p14:creationId xmlns:p14="http://schemas.microsoft.com/office/powerpoint/2010/main" val="21844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fontScale="77500" lnSpcReduction="20000"/>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(necessary input for </a:t>
            </a:r>
            <a:r>
              <a:rPr lang="en-US" sz="2800" dirty="0" err="1"/>
              <a:t>Varscan</a:t>
            </a:r>
            <a:r>
              <a:rPr lang="en-US" sz="2800" dirty="0"/>
              <a:t>)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variant caller on each library</a:t>
            </a:r>
          </a:p>
          <a:p>
            <a:pPr marL="914400" lvl="1" indent="-457200">
              <a:buFont typeface="+mj-lt"/>
              <a:buAutoNum type="alphaUcPeriod"/>
            </a:pPr>
            <a:r>
              <a:rPr lang="en-US" dirty="0"/>
              <a:t>Parses pileup input 1 base at a time, computing number of bases supporting each observed allele</a:t>
            </a:r>
          </a:p>
          <a:p>
            <a:pPr marL="914400" lvl="1" indent="-457200">
              <a:buFont typeface="+mj-lt"/>
              <a:buAutoNum type="alphaUcPeriod"/>
            </a:pPr>
            <a:r>
              <a:rPr lang="en-US" dirty="0"/>
              <a:t>Only bases meeting minimum base quality (default: 20) from reads meeting minimum mapping quality (default: 1) are considered</a:t>
            </a:r>
          </a:p>
          <a:p>
            <a:pPr marL="914400" lvl="1" indent="-457200">
              <a:buFont typeface="+mj-lt"/>
              <a:buAutoNum type="alphaUcPeriod"/>
            </a:pPr>
            <a:r>
              <a:rPr lang="en-US" dirty="0"/>
              <a:t>Coverage (number of qualifying bases) is calculated</a:t>
            </a:r>
          </a:p>
          <a:p>
            <a:pPr marL="914400" lvl="1" indent="-457200">
              <a:buFont typeface="+mj-lt"/>
              <a:buAutoNum type="alphaUcPeriod"/>
            </a:pPr>
            <a:r>
              <a:rPr lang="en-US" dirty="0"/>
              <a:t>If coverage meets minimum threshold, then </a:t>
            </a:r>
            <a:r>
              <a:rPr lang="en-US" dirty="0" err="1"/>
              <a:t>VarScan</a:t>
            </a:r>
            <a:r>
              <a:rPr lang="en-US" dirty="0"/>
              <a:t> examines each observed allele to test if it was…</a:t>
            </a:r>
          </a:p>
          <a:p>
            <a:pPr marL="1428750" lvl="2" indent="-514350">
              <a:buFont typeface="+mj-lt"/>
              <a:buAutoNum type="romanUcPeriod"/>
            </a:pPr>
            <a:r>
              <a:rPr lang="en-US" dirty="0"/>
              <a:t>supported by minimum number of supporting reads</a:t>
            </a:r>
          </a:p>
          <a:p>
            <a:pPr marL="1428750" lvl="2" indent="-514350">
              <a:buFont typeface="+mj-lt"/>
              <a:buAutoNum type="romanUcPeriod"/>
            </a:pPr>
            <a:r>
              <a:rPr lang="en-US" dirty="0"/>
              <a:t>Meets minimum allele frequency threshold (</a:t>
            </a:r>
            <a:r>
              <a:rPr lang="en-US" dirty="0" err="1"/>
              <a:t>min_var_freq</a:t>
            </a:r>
            <a:r>
              <a:rPr lang="en-US" dirty="0"/>
              <a:t>)</a:t>
            </a:r>
          </a:p>
          <a:p>
            <a:pPr marL="1428750" lvl="2" indent="-514350">
              <a:buFont typeface="+mj-lt"/>
              <a:buAutoNum type="romanUcPeriod"/>
            </a:pPr>
            <a:r>
              <a:rPr lang="en-US" dirty="0"/>
              <a:t>Passes basic strand-bias filter</a:t>
            </a:r>
          </a:p>
          <a:p>
            <a:pPr marL="1428750" lvl="2" indent="-514350">
              <a:buFont typeface="+mj-lt"/>
              <a:buAutoNum type="romanUcPeriod"/>
            </a:pPr>
            <a:r>
              <a:rPr lang="en-US" dirty="0"/>
              <a:t>Has Fisher’s exact test </a:t>
            </a:r>
            <a:r>
              <a:rPr lang="en-US" dirty="0" err="1"/>
              <a:t>pval</a:t>
            </a:r>
            <a:r>
              <a:rPr lang="en-US" dirty="0"/>
              <a:t> &lt; threshold</a:t>
            </a:r>
          </a:p>
          <a:p>
            <a:pPr marL="342900" indent="-342900">
              <a:buFont typeface="Arial" panose="020B0604020202020204" pitchFamily="34" charset="0"/>
              <a:buAutoNum type="arabicParenR"/>
            </a:pPr>
            <a:r>
              <a:rPr lang="en-US" sz="2800" dirty="0"/>
              <a:t>Filter out possible seq/mapping errors</a:t>
            </a:r>
          </a:p>
          <a:p>
            <a:pPr marL="342900" indent="-342900">
              <a:buFont typeface="Arial" panose="020B0604020202020204" pitchFamily="34" charset="0"/>
              <a:buAutoNum type="arabicParenR"/>
            </a:pPr>
            <a:r>
              <a:rPr lang="en-US" dirty="0"/>
              <a:t>Filter out variants present in all cell sorts within a donor</a:t>
            </a:r>
            <a:endParaRPr lang="en-US" sz="2800" dirty="0"/>
          </a:p>
        </p:txBody>
      </p:sp>
      <p:sp>
        <p:nvSpPr>
          <p:cNvPr id="4" name="TextBox 3">
            <a:extLst>
              <a:ext uri="{FF2B5EF4-FFF2-40B4-BE49-F238E27FC236}">
                <a16:creationId xmlns:a16="http://schemas.microsoft.com/office/drawing/2014/main" id="{1D870D3D-7BA0-97DA-F560-B1B7D04CDB13}"/>
              </a:ext>
            </a:extLst>
          </p:cNvPr>
          <p:cNvSpPr txBox="1"/>
          <p:nvPr/>
        </p:nvSpPr>
        <p:spPr>
          <a:xfrm>
            <a:off x="7798676" y="1919288"/>
            <a:ext cx="2093650" cy="369332"/>
          </a:xfrm>
          <a:prstGeom prst="rect">
            <a:avLst/>
          </a:prstGeom>
          <a:noFill/>
        </p:spPr>
        <p:txBody>
          <a:bodyPr wrap="none" rtlCol="0">
            <a:spAutoFit/>
          </a:bodyPr>
          <a:lstStyle/>
          <a:p>
            <a:r>
              <a:rPr lang="en-US" dirty="0">
                <a:solidFill>
                  <a:srgbClr val="FF0000"/>
                </a:solidFill>
              </a:rPr>
              <a:t>What’s a pileup file?</a:t>
            </a:r>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6" name="Picture 5">
            <a:extLst>
              <a:ext uri="{FF2B5EF4-FFF2-40B4-BE49-F238E27FC236}">
                <a16:creationId xmlns:a16="http://schemas.microsoft.com/office/drawing/2014/main" id="{D682829B-AB23-E278-8F44-D8223BAE9BB9}"/>
              </a:ext>
            </a:extLst>
          </p:cNvPr>
          <p:cNvPicPr>
            <a:picLocks noChangeAspect="1"/>
          </p:cNvPicPr>
          <p:nvPr/>
        </p:nvPicPr>
        <p:blipFill>
          <a:blip r:embed="rId3"/>
          <a:stretch>
            <a:fillRect/>
          </a:stretch>
        </p:blipFill>
        <p:spPr>
          <a:xfrm>
            <a:off x="838199" y="1715393"/>
            <a:ext cx="9415509" cy="5142607"/>
          </a:xfrm>
          <a:prstGeom prst="rect">
            <a:avLst/>
          </a:prstGeom>
        </p:spPr>
      </p:pic>
      <p:sp>
        <p:nvSpPr>
          <p:cNvPr id="8" name="TextBox 7">
            <a:extLst>
              <a:ext uri="{FF2B5EF4-FFF2-40B4-BE49-F238E27FC236}">
                <a16:creationId xmlns:a16="http://schemas.microsoft.com/office/drawing/2014/main" id="{22C2340B-F7BD-026C-0A69-DBEAAADEA9CA}"/>
              </a:ext>
            </a:extLst>
          </p:cNvPr>
          <p:cNvSpPr txBox="1"/>
          <p:nvPr/>
        </p:nvSpPr>
        <p:spPr>
          <a:xfrm>
            <a:off x="7847860" y="5646198"/>
            <a:ext cx="3934282" cy="369332"/>
          </a:xfrm>
          <a:prstGeom prst="rect">
            <a:avLst/>
          </a:prstGeom>
          <a:noFill/>
        </p:spPr>
        <p:txBody>
          <a:bodyPr wrap="none" rtlCol="0">
            <a:spAutoFit/>
          </a:bodyPr>
          <a:lstStyle/>
          <a:p>
            <a:r>
              <a:rPr lang="en-US" dirty="0">
                <a:solidFill>
                  <a:srgbClr val="FF0000"/>
                </a:solidFill>
              </a:rPr>
              <a:t>Replace </a:t>
            </a:r>
            <a:r>
              <a:rPr lang="en-US" dirty="0" err="1">
                <a:solidFill>
                  <a:srgbClr val="FF0000"/>
                </a:solidFill>
              </a:rPr>
              <a:t>donorId</a:t>
            </a:r>
            <a:r>
              <a:rPr lang="en-US" dirty="0">
                <a:solidFill>
                  <a:srgbClr val="FF0000"/>
                </a:solidFill>
              </a:rPr>
              <a:t> with ITN-approved one</a:t>
            </a:r>
          </a:p>
        </p:txBody>
      </p:sp>
    </p:spTree>
    <p:extLst>
      <p:ext uri="{BB962C8B-B14F-4D97-AF65-F5344CB8AC3E}">
        <p14:creationId xmlns:p14="http://schemas.microsoft.com/office/powerpoint/2010/main" val="227670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4" name="TextBox 3">
            <a:extLst>
              <a:ext uri="{FF2B5EF4-FFF2-40B4-BE49-F238E27FC236}">
                <a16:creationId xmlns:a16="http://schemas.microsoft.com/office/drawing/2014/main" id="{A31C222D-D475-9120-C645-D39A4648AC30}"/>
              </a:ext>
            </a:extLst>
          </p:cNvPr>
          <p:cNvSpPr txBox="1"/>
          <p:nvPr/>
        </p:nvSpPr>
        <p:spPr>
          <a:xfrm>
            <a:off x="1504582" y="6488668"/>
            <a:ext cx="9182835" cy="369332"/>
          </a:xfrm>
          <a:prstGeom prst="rect">
            <a:avLst/>
          </a:prstGeom>
          <a:noFill/>
        </p:spPr>
        <p:txBody>
          <a:bodyPr wrap="none" rtlCol="0">
            <a:spAutoFit/>
          </a:bodyPr>
          <a:lstStyle/>
          <a:p>
            <a:r>
              <a:rPr lang="en-US" b="0" i="0" u="none" strike="noStrike" dirty="0">
                <a:solidFill>
                  <a:srgbClr val="333333"/>
                </a:solidFill>
                <a:effectLst/>
                <a:latin typeface="Arial" panose="020B0604020202020204" pitchFamily="34" charset="0"/>
              </a:rPr>
              <a:t>* and ** refer to </a:t>
            </a:r>
            <a:r>
              <a:rPr lang="en-US" b="0" i="0" u="none" strike="noStrike" dirty="0" err="1">
                <a:solidFill>
                  <a:srgbClr val="333333"/>
                </a:solidFill>
                <a:effectLst/>
                <a:latin typeface="Arial" panose="020B0604020202020204" pitchFamily="34" charset="0"/>
              </a:rPr>
              <a:t>padj</a:t>
            </a:r>
            <a:r>
              <a:rPr lang="en-US" b="0" i="0" u="none" strike="noStrike" dirty="0">
                <a:solidFill>
                  <a:srgbClr val="333333"/>
                </a:solidFill>
                <a:effectLst/>
                <a:latin typeface="Arial" panose="020B0604020202020204" pitchFamily="34" charset="0"/>
              </a:rPr>
              <a:t> &lt; 0.01 and </a:t>
            </a:r>
            <a:r>
              <a:rPr lang="en-US" b="0" i="0" u="none" strike="noStrike" dirty="0" err="1">
                <a:solidFill>
                  <a:srgbClr val="333333"/>
                </a:solidFill>
                <a:effectLst/>
                <a:latin typeface="Arial" panose="020B0604020202020204" pitchFamily="34" charset="0"/>
              </a:rPr>
              <a:t>padj</a:t>
            </a:r>
            <a:r>
              <a:rPr lang="en-US" b="0" i="0" u="none" strike="noStrike" dirty="0">
                <a:solidFill>
                  <a:srgbClr val="333333"/>
                </a:solidFill>
                <a:effectLst/>
                <a:latin typeface="Arial" panose="020B0604020202020204" pitchFamily="34" charset="0"/>
              </a:rPr>
              <a:t> &lt; 0.05, respectively, from Wilcoxon rank sum tests.</a:t>
            </a:r>
            <a:endParaRPr lang="en-US" dirty="0"/>
          </a:p>
        </p:txBody>
      </p:sp>
      <p:sp>
        <p:nvSpPr>
          <p:cNvPr id="5" name="TextBox 4">
            <a:extLst>
              <a:ext uri="{FF2B5EF4-FFF2-40B4-BE49-F238E27FC236}">
                <a16:creationId xmlns:a16="http://schemas.microsoft.com/office/drawing/2014/main" id="{3F7E0D8F-B323-4AB2-190F-CC86684220B4}"/>
              </a:ext>
            </a:extLst>
          </p:cNvPr>
          <p:cNvSpPr txBox="1"/>
          <p:nvPr/>
        </p:nvSpPr>
        <p:spPr>
          <a:xfrm>
            <a:off x="8682361" y="5779363"/>
            <a:ext cx="2721899" cy="369332"/>
          </a:xfrm>
          <a:prstGeom prst="rect">
            <a:avLst/>
          </a:prstGeom>
          <a:noFill/>
        </p:spPr>
        <p:txBody>
          <a:bodyPr wrap="none" rtlCol="0">
            <a:spAutoFit/>
          </a:bodyPr>
          <a:lstStyle/>
          <a:p>
            <a:r>
              <a:rPr lang="en-US" dirty="0">
                <a:solidFill>
                  <a:srgbClr val="FF0000"/>
                </a:solidFill>
              </a:rPr>
              <a:t>Rephrase stats * descriptor</a:t>
            </a:r>
          </a:p>
        </p:txBody>
      </p:sp>
    </p:spTree>
    <p:extLst>
      <p:ext uri="{BB962C8B-B14F-4D97-AF65-F5344CB8AC3E}">
        <p14:creationId xmlns:p14="http://schemas.microsoft.com/office/powerpoint/2010/main" val="165524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r>
              <a:rPr lang="en-US" dirty="0">
                <a:solidFill>
                  <a:srgbClr val="FF0000"/>
                </a:solidFill>
              </a:rPr>
              <a:t>: make sure all slides represented here (otherwise move slides to backup?)</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DP CD57</a:t>
            </a:r>
            <a:r>
              <a:rPr lang="en-US" baseline="30000" dirty="0"/>
              <a:t>+</a:t>
            </a:r>
            <a:r>
              <a:rPr lang="en-US" dirty="0"/>
              <a:t> non-naive CD8s have a epigenetic profile consistent with a </a:t>
            </a:r>
            <a:r>
              <a:rPr lang="en-US" dirty="0" err="1"/>
              <a:t>T</a:t>
            </a:r>
            <a:r>
              <a:rPr lang="en-US" baseline="-25000" dirty="0" err="1"/>
              <a:t>ex</a:t>
            </a:r>
            <a:r>
              <a:rPr lang="en-US" baseline="30000" dirty="0" err="1"/>
              <a:t>effector</a:t>
            </a:r>
            <a:r>
              <a:rPr lang="en-US" dirty="0"/>
              <a:t> phenotype rather than a </a:t>
            </a:r>
            <a:r>
              <a:rPr lang="en-US" dirty="0" err="1"/>
              <a:t>T</a:t>
            </a:r>
            <a:r>
              <a:rPr lang="en-US" baseline="-25000" dirty="0" err="1"/>
              <a:t>ex</a:t>
            </a:r>
            <a:r>
              <a:rPr lang="en-US" baseline="30000" dirty="0" err="1"/>
              <a:t>progenitor</a:t>
            </a:r>
            <a:r>
              <a:rPr lang="en-US" dirty="0"/>
              <a:t> phenotype</a:t>
            </a:r>
          </a:p>
          <a:p>
            <a:pPr marL="514350" indent="-514350">
              <a:buFont typeface="+mj-lt"/>
              <a:buAutoNum type="arabicPeriod"/>
            </a:pPr>
            <a:r>
              <a:rPr lang="en-US" dirty="0"/>
              <a:t>DP PD-1</a:t>
            </a:r>
            <a:r>
              <a:rPr lang="en-US" baseline="30000" dirty="0"/>
              <a:t>+</a:t>
            </a:r>
            <a:r>
              <a:rPr lang="en-US" dirty="0"/>
              <a:t> and DP CD57</a:t>
            </a:r>
            <a:r>
              <a:rPr lang="en-US" baseline="30000" dirty="0"/>
              <a:t>+</a:t>
            </a:r>
            <a:r>
              <a:rPr lang="en-US" dirty="0"/>
              <a:t> non-naive CD8s have more low-frequency MT SNVs than other non-naive CD8s here, placing them later in a differentiation pathway</a:t>
            </a:r>
          </a:p>
        </p:txBody>
      </p:sp>
      <p:pic>
        <p:nvPicPr>
          <p:cNvPr id="4" name="Picture 3">
            <a:extLst>
              <a:ext uri="{FF2B5EF4-FFF2-40B4-BE49-F238E27FC236}">
                <a16:creationId xmlns:a16="http://schemas.microsoft.com/office/drawing/2014/main" id="{83FC4F06-99AC-BCCC-7842-7CF6B585D584}"/>
              </a:ext>
            </a:extLst>
          </p:cNvPr>
          <p:cNvPicPr>
            <a:picLocks noChangeAspect="1"/>
          </p:cNvPicPr>
          <p:nvPr/>
        </p:nvPicPr>
        <p:blipFill>
          <a:blip r:embed="rId3"/>
          <a:stretch>
            <a:fillRect/>
          </a:stretch>
        </p:blipFill>
        <p:spPr>
          <a:xfrm>
            <a:off x="5752730" y="3715027"/>
            <a:ext cx="5072848" cy="3065765"/>
          </a:xfrm>
          <a:prstGeom prst="rect">
            <a:avLst/>
          </a:prstGeom>
        </p:spPr>
      </p:pic>
    </p:spTree>
    <p:extLst>
      <p:ext uri="{BB962C8B-B14F-4D97-AF65-F5344CB8AC3E}">
        <p14:creationId xmlns:p14="http://schemas.microsoft.com/office/powerpoint/2010/main" val="191697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(proof of concept using Allen Institute </a:t>
            </a:r>
            <a:r>
              <a:rPr lang="en-US" dirty="0" err="1">
                <a:sym typeface="Wingdings" pitchFamily="2" charset="2"/>
              </a:rPr>
              <a:t>TEAseq</a:t>
            </a:r>
            <a:r>
              <a:rPr lang="en-US" dirty="0">
                <a:sym typeface="Wingdings" pitchFamily="2" charset="2"/>
              </a:rPr>
              <a:t> data) to differentiate between models</a:t>
            </a:r>
          </a:p>
          <a:p>
            <a:pPr marL="514350" indent="-514350">
              <a:buFont typeface="+mj-lt"/>
              <a:buAutoNum type="arabicPeriod"/>
            </a:pPr>
            <a:r>
              <a:rPr lang="en-US" dirty="0">
                <a:sym typeface="Wingdings" pitchFamily="2" charset="2"/>
              </a:rPr>
              <a:t>Assess DP CD57</a:t>
            </a:r>
            <a:r>
              <a:rPr lang="en-US" baseline="30000" dirty="0">
                <a:sym typeface="Wingdings" pitchFamily="2" charset="2"/>
              </a:rPr>
              <a:t>+</a:t>
            </a:r>
            <a:r>
              <a:rPr lang="en-US" dirty="0">
                <a:sym typeface="Wingdings" pitchFamily="2" charset="2"/>
              </a:rPr>
              <a:t> non-naïve CD8s’ specificities/function</a:t>
            </a:r>
          </a:p>
        </p:txBody>
      </p:sp>
      <p:sp>
        <p:nvSpPr>
          <p:cNvPr id="4" name="TextBox 3">
            <a:extLst>
              <a:ext uri="{FF2B5EF4-FFF2-40B4-BE49-F238E27FC236}">
                <a16:creationId xmlns:a16="http://schemas.microsoft.com/office/drawing/2014/main" id="{D6FCF11E-D844-A275-1580-8636D10BDE63}"/>
              </a:ext>
            </a:extLst>
          </p:cNvPr>
          <p:cNvSpPr txBox="1"/>
          <p:nvPr/>
        </p:nvSpPr>
        <p:spPr>
          <a:xfrm>
            <a:off x="7073373" y="1549956"/>
            <a:ext cx="3466270" cy="369332"/>
          </a:xfrm>
          <a:prstGeom prst="rect">
            <a:avLst/>
          </a:prstGeom>
          <a:noFill/>
        </p:spPr>
        <p:txBody>
          <a:bodyPr wrap="none" rtlCol="0">
            <a:spAutoFit/>
          </a:bodyPr>
          <a:lstStyle/>
          <a:p>
            <a:r>
              <a:rPr lang="en-US" dirty="0"/>
              <a:t>Unique benefit of </a:t>
            </a:r>
            <a:r>
              <a:rPr lang="en-US" dirty="0" err="1"/>
              <a:t>scATAC</a:t>
            </a:r>
            <a:r>
              <a:rPr lang="en-US" dirty="0"/>
              <a:t> over bulk</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983678"/>
            <a:ext cx="6383064" cy="3876927"/>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7864357" y="5451796"/>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3885294" cy="369332"/>
          </a:xfrm>
          <a:prstGeom prst="rect">
            <a:avLst/>
          </a:prstGeom>
          <a:noFill/>
        </p:spPr>
        <p:txBody>
          <a:bodyPr wrap="none" rtlCol="0">
            <a:spAutoFit/>
          </a:bodyPr>
          <a:lstStyle/>
          <a:p>
            <a:r>
              <a:rPr lang="en-US" dirty="0"/>
              <a:t>Flow cell ID: AA_ (</a:t>
            </a:r>
            <a:r>
              <a:rPr lang="en-US" dirty="0" err="1"/>
              <a:t>orig</a:t>
            </a:r>
            <a:r>
              <a:rPr lang="en-US" dirty="0"/>
              <a:t>) and 22_ (</a:t>
            </a:r>
            <a:r>
              <a:rPr lang="en-US" dirty="0" err="1"/>
              <a:t>reseq</a:t>
            </a:r>
            <a:r>
              <a:rPr lang="en-US" dirty="0"/>
              <a:t>)</a:t>
            </a:r>
          </a:p>
        </p:txBody>
      </p:sp>
    </p:spTree>
    <p:extLst>
      <p:ext uri="{BB962C8B-B14F-4D97-AF65-F5344CB8AC3E}">
        <p14:creationId xmlns:p14="http://schemas.microsoft.com/office/powerpoint/2010/main" val="2381758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lstStyle/>
          <a:p>
            <a:r>
              <a:rPr lang="en-US" dirty="0"/>
              <a:t>JAK/STAT gene set perhaps more accessible in both CD127</a:t>
            </a:r>
            <a:r>
              <a:rPr lang="en-US" baseline="30000" dirty="0"/>
              <a:t>+</a:t>
            </a:r>
            <a:r>
              <a:rPr lang="en-US" dirty="0"/>
              <a:t> sorts (separate) vs. DN</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both DP CD127</a:t>
            </a:r>
            <a:r>
              <a:rPr lang="en-US" baseline="30000" dirty="0"/>
              <a:t>-</a:t>
            </a:r>
            <a:r>
              <a:rPr lang="en-US" dirty="0"/>
              <a:t> sorts lean more effector/terminal T</a:t>
            </a:r>
            <a:r>
              <a:rPr lang="en-US" baseline="-25000" dirty="0"/>
              <a:t>ex</a:t>
            </a:r>
            <a:endParaRPr lang="en-US" baseline="30000" dirty="0"/>
          </a:p>
        </p:txBody>
      </p:sp>
      <p:pic>
        <p:nvPicPr>
          <p:cNvPr id="2" name="Picture 1">
            <a:extLst>
              <a:ext uri="{FF2B5EF4-FFF2-40B4-BE49-F238E27FC236}">
                <a16:creationId xmlns:a16="http://schemas.microsoft.com/office/drawing/2014/main" id="{77D7B37E-D952-315F-8C4A-F998DBCFDCB2}"/>
              </a:ext>
            </a:extLst>
          </p:cNvPr>
          <p:cNvPicPr>
            <a:picLocks noChangeAspect="1"/>
          </p:cNvPicPr>
          <p:nvPr/>
        </p:nvPicPr>
        <p:blipFill>
          <a:blip r:embed="rId3"/>
          <a:stretch>
            <a:fillRect/>
          </a:stretch>
        </p:blipFill>
        <p:spPr>
          <a:xfrm>
            <a:off x="621023" y="1476260"/>
            <a:ext cx="5392569" cy="5381740"/>
          </a:xfrm>
          <a:prstGeom prst="rect">
            <a:avLst/>
          </a:prstGeom>
        </p:spPr>
      </p:pic>
      <p:pic>
        <p:nvPicPr>
          <p:cNvPr id="3" name="Picture 2">
            <a:extLst>
              <a:ext uri="{FF2B5EF4-FFF2-40B4-BE49-F238E27FC236}">
                <a16:creationId xmlns:a16="http://schemas.microsoft.com/office/drawing/2014/main" id="{038F977E-DC00-0B32-2031-DEBAE24935D3}"/>
              </a:ext>
            </a:extLst>
          </p:cNvPr>
          <p:cNvPicPr>
            <a:picLocks noChangeAspect="1"/>
          </p:cNvPicPr>
          <p:nvPr/>
        </p:nvPicPr>
        <p:blipFill>
          <a:blip r:embed="rId4"/>
          <a:stretch>
            <a:fillRect/>
          </a:stretch>
        </p:blipFill>
        <p:spPr>
          <a:xfrm>
            <a:off x="6493536" y="1492639"/>
            <a:ext cx="5392569" cy="5365361"/>
          </a:xfrm>
          <a:prstGeom prst="rect">
            <a:avLst/>
          </a:prstGeom>
        </p:spPr>
      </p:pic>
    </p:spTree>
    <p:extLst>
      <p:ext uri="{BB962C8B-B14F-4D97-AF65-F5344CB8AC3E}">
        <p14:creationId xmlns:p14="http://schemas.microsoft.com/office/powerpoint/2010/main" val="3787899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pPr lvl="1"/>
            <a:endParaRPr lang="en-US" dirty="0"/>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Mean gene coverage plots supporting DP CD57</a:t>
            </a:r>
            <a:r>
              <a:rPr lang="en-US" baseline="30000" dirty="0"/>
              <a:t>+</a:t>
            </a:r>
            <a:r>
              <a:rPr lang="en-US" dirty="0"/>
              <a:t> CD8s as </a:t>
            </a:r>
            <a:r>
              <a:rPr lang="en-US" dirty="0" err="1"/>
              <a:t>T</a:t>
            </a:r>
            <a:r>
              <a:rPr lang="en-US" baseline="-25000" dirty="0" err="1"/>
              <a:t>ex</a:t>
            </a:r>
            <a:r>
              <a:rPr lang="en-US" baseline="30000" dirty="0" err="1"/>
              <a:t>eff</a:t>
            </a:r>
            <a:endParaRPr lang="en-US" dirty="0"/>
          </a:p>
        </p:txBody>
      </p:sp>
      <p:sp>
        <p:nvSpPr>
          <p:cNvPr id="3" name="TextBox 2">
            <a:extLst>
              <a:ext uri="{FF2B5EF4-FFF2-40B4-BE49-F238E27FC236}">
                <a16:creationId xmlns:a16="http://schemas.microsoft.com/office/drawing/2014/main" id="{33867C00-C554-16F7-8F56-A8A1F1CFF186}"/>
              </a:ext>
            </a:extLst>
          </p:cNvPr>
          <p:cNvSpPr txBox="1"/>
          <p:nvPr/>
        </p:nvSpPr>
        <p:spPr>
          <a:xfrm>
            <a:off x="3499060" y="1252810"/>
            <a:ext cx="699230" cy="369332"/>
          </a:xfrm>
          <a:prstGeom prst="rect">
            <a:avLst/>
          </a:prstGeom>
          <a:noFill/>
        </p:spPr>
        <p:txBody>
          <a:bodyPr wrap="square" rtlCol="0">
            <a:spAutoFit/>
          </a:bodyPr>
          <a:lstStyle/>
          <a:p>
            <a:r>
              <a:rPr lang="en-US" dirty="0"/>
              <a:t>NCR1</a:t>
            </a:r>
          </a:p>
        </p:txBody>
      </p:sp>
      <p:pic>
        <p:nvPicPr>
          <p:cNvPr id="2" name="Picture 1">
            <a:extLst>
              <a:ext uri="{FF2B5EF4-FFF2-40B4-BE49-F238E27FC236}">
                <a16:creationId xmlns:a16="http://schemas.microsoft.com/office/drawing/2014/main" id="{783F7313-941C-5F11-0A7F-634D73DE4335}"/>
              </a:ext>
            </a:extLst>
          </p:cNvPr>
          <p:cNvPicPr>
            <a:picLocks noChangeAspect="1"/>
          </p:cNvPicPr>
          <p:nvPr/>
        </p:nvPicPr>
        <p:blipFill>
          <a:blip r:embed="rId3"/>
          <a:stretch>
            <a:fillRect/>
          </a:stretch>
        </p:blipFill>
        <p:spPr>
          <a:xfrm>
            <a:off x="2193724" y="1570092"/>
            <a:ext cx="2610672" cy="2629150"/>
          </a:xfrm>
          <a:prstGeom prst="rect">
            <a:avLst/>
          </a:prstGeom>
        </p:spPr>
      </p:pic>
      <p:pic>
        <p:nvPicPr>
          <p:cNvPr id="4" name="Picture 3">
            <a:extLst>
              <a:ext uri="{FF2B5EF4-FFF2-40B4-BE49-F238E27FC236}">
                <a16:creationId xmlns:a16="http://schemas.microsoft.com/office/drawing/2014/main" id="{CC3C3B5D-C2F5-5599-1785-0EEAC5BAE8A9}"/>
              </a:ext>
            </a:extLst>
          </p:cNvPr>
          <p:cNvPicPr>
            <a:picLocks noChangeAspect="1"/>
          </p:cNvPicPr>
          <p:nvPr/>
        </p:nvPicPr>
        <p:blipFill>
          <a:blip r:embed="rId4"/>
          <a:stretch>
            <a:fillRect/>
          </a:stretch>
        </p:blipFill>
        <p:spPr>
          <a:xfrm>
            <a:off x="2242028" y="4214040"/>
            <a:ext cx="2613279" cy="2629149"/>
          </a:xfrm>
          <a:prstGeom prst="rect">
            <a:avLst/>
          </a:prstGeom>
        </p:spPr>
      </p:pic>
      <p:pic>
        <p:nvPicPr>
          <p:cNvPr id="9" name="Picture 8">
            <a:extLst>
              <a:ext uri="{FF2B5EF4-FFF2-40B4-BE49-F238E27FC236}">
                <a16:creationId xmlns:a16="http://schemas.microsoft.com/office/drawing/2014/main" id="{A3C2A18A-16F6-AD76-F727-23512531199B}"/>
              </a:ext>
            </a:extLst>
          </p:cNvPr>
          <p:cNvPicPr>
            <a:picLocks noChangeAspect="1"/>
          </p:cNvPicPr>
          <p:nvPr/>
        </p:nvPicPr>
        <p:blipFill>
          <a:blip r:embed="rId5"/>
          <a:stretch>
            <a:fillRect/>
          </a:stretch>
        </p:blipFill>
        <p:spPr>
          <a:xfrm>
            <a:off x="4887151" y="4094183"/>
            <a:ext cx="2747083" cy="2763817"/>
          </a:xfrm>
          <a:prstGeom prst="rect">
            <a:avLst/>
          </a:prstGeom>
        </p:spPr>
      </p:pic>
      <p:sp>
        <p:nvSpPr>
          <p:cNvPr id="10" name="TextBox 9">
            <a:extLst>
              <a:ext uri="{FF2B5EF4-FFF2-40B4-BE49-F238E27FC236}">
                <a16:creationId xmlns:a16="http://schemas.microsoft.com/office/drawing/2014/main" id="{433F7E82-9D87-B4A7-2BD1-938CBE6F761F}"/>
              </a:ext>
            </a:extLst>
          </p:cNvPr>
          <p:cNvSpPr txBox="1"/>
          <p:nvPr/>
        </p:nvSpPr>
        <p:spPr>
          <a:xfrm>
            <a:off x="3067605" y="4190067"/>
            <a:ext cx="962123" cy="369332"/>
          </a:xfrm>
          <a:prstGeom prst="rect">
            <a:avLst/>
          </a:prstGeom>
          <a:noFill/>
        </p:spPr>
        <p:txBody>
          <a:bodyPr wrap="square" rtlCol="0">
            <a:spAutoFit/>
          </a:bodyPr>
          <a:lstStyle/>
          <a:p>
            <a:r>
              <a:rPr lang="en-US" dirty="0"/>
              <a:t>KIR2DL3</a:t>
            </a:r>
          </a:p>
        </p:txBody>
      </p:sp>
      <p:pic>
        <p:nvPicPr>
          <p:cNvPr id="11" name="Picture 10">
            <a:extLst>
              <a:ext uri="{FF2B5EF4-FFF2-40B4-BE49-F238E27FC236}">
                <a16:creationId xmlns:a16="http://schemas.microsoft.com/office/drawing/2014/main" id="{55ACD5A4-DD82-9E81-B100-B02C456CD9C5}"/>
              </a:ext>
            </a:extLst>
          </p:cNvPr>
          <p:cNvPicPr>
            <a:picLocks noChangeAspect="1"/>
          </p:cNvPicPr>
          <p:nvPr/>
        </p:nvPicPr>
        <p:blipFill>
          <a:blip r:embed="rId6"/>
          <a:stretch>
            <a:fillRect/>
          </a:stretch>
        </p:blipFill>
        <p:spPr>
          <a:xfrm>
            <a:off x="4931626" y="1526964"/>
            <a:ext cx="2677704" cy="2672278"/>
          </a:xfrm>
          <a:prstGeom prst="rect">
            <a:avLst/>
          </a:prstGeom>
        </p:spPr>
      </p:pic>
      <p:sp>
        <p:nvSpPr>
          <p:cNvPr id="12" name="TextBox 11">
            <a:extLst>
              <a:ext uri="{FF2B5EF4-FFF2-40B4-BE49-F238E27FC236}">
                <a16:creationId xmlns:a16="http://schemas.microsoft.com/office/drawing/2014/main" id="{BEEF2F71-675E-D446-E78E-BC7392426872}"/>
              </a:ext>
            </a:extLst>
          </p:cNvPr>
          <p:cNvSpPr txBox="1"/>
          <p:nvPr/>
        </p:nvSpPr>
        <p:spPr>
          <a:xfrm>
            <a:off x="5895215" y="1176285"/>
            <a:ext cx="750526" cy="369332"/>
          </a:xfrm>
          <a:prstGeom prst="rect">
            <a:avLst/>
          </a:prstGeom>
          <a:noFill/>
        </p:spPr>
        <p:txBody>
          <a:bodyPr wrap="square" rtlCol="0">
            <a:spAutoFit/>
          </a:bodyPr>
          <a:lstStyle/>
          <a:p>
            <a:r>
              <a:rPr lang="en-US" dirty="0"/>
              <a:t>KLRF1</a:t>
            </a:r>
          </a:p>
        </p:txBody>
      </p:sp>
      <p:sp>
        <p:nvSpPr>
          <p:cNvPr id="5" name="TextBox 4">
            <a:extLst>
              <a:ext uri="{FF2B5EF4-FFF2-40B4-BE49-F238E27FC236}">
                <a16:creationId xmlns:a16="http://schemas.microsoft.com/office/drawing/2014/main" id="{47BF4DFC-7D88-16DD-EBBC-C26EBD03D9AA}"/>
              </a:ext>
            </a:extLst>
          </p:cNvPr>
          <p:cNvSpPr txBox="1"/>
          <p:nvPr/>
        </p:nvSpPr>
        <p:spPr>
          <a:xfrm>
            <a:off x="5833796" y="4094183"/>
            <a:ext cx="962123" cy="369332"/>
          </a:xfrm>
          <a:prstGeom prst="rect">
            <a:avLst/>
          </a:prstGeom>
          <a:noFill/>
        </p:spPr>
        <p:txBody>
          <a:bodyPr wrap="square" rtlCol="0">
            <a:spAutoFit/>
          </a:bodyPr>
          <a:lstStyle/>
          <a:p>
            <a:r>
              <a:rPr lang="en-US" dirty="0"/>
              <a:t>KIR3DL2</a:t>
            </a:r>
          </a:p>
        </p:txBody>
      </p:sp>
      <p:pic>
        <p:nvPicPr>
          <p:cNvPr id="7" name="Picture 6">
            <a:extLst>
              <a:ext uri="{FF2B5EF4-FFF2-40B4-BE49-F238E27FC236}">
                <a16:creationId xmlns:a16="http://schemas.microsoft.com/office/drawing/2014/main" id="{89A4D7CF-40FD-9BB4-CEE0-71E6FCCB86EE}"/>
              </a:ext>
            </a:extLst>
          </p:cNvPr>
          <p:cNvPicPr>
            <a:picLocks noChangeAspect="1"/>
          </p:cNvPicPr>
          <p:nvPr/>
        </p:nvPicPr>
        <p:blipFill>
          <a:blip r:embed="rId7"/>
          <a:stretch>
            <a:fillRect/>
          </a:stretch>
        </p:blipFill>
        <p:spPr>
          <a:xfrm>
            <a:off x="7987348" y="1494303"/>
            <a:ext cx="2512682" cy="2520273"/>
          </a:xfrm>
          <a:prstGeom prst="rect">
            <a:avLst/>
          </a:prstGeom>
        </p:spPr>
      </p:pic>
      <p:sp>
        <p:nvSpPr>
          <p:cNvPr id="8" name="TextBox 7">
            <a:extLst>
              <a:ext uri="{FF2B5EF4-FFF2-40B4-BE49-F238E27FC236}">
                <a16:creationId xmlns:a16="http://schemas.microsoft.com/office/drawing/2014/main" id="{55B60E21-F11D-5886-29F8-A18C2B2000BD}"/>
              </a:ext>
            </a:extLst>
          </p:cNvPr>
          <p:cNvSpPr txBox="1"/>
          <p:nvPr/>
        </p:nvSpPr>
        <p:spPr>
          <a:xfrm>
            <a:off x="8990447" y="1108544"/>
            <a:ext cx="863120" cy="369332"/>
          </a:xfrm>
          <a:prstGeom prst="rect">
            <a:avLst/>
          </a:prstGeom>
          <a:noFill/>
        </p:spPr>
        <p:txBody>
          <a:bodyPr wrap="square" rtlCol="0">
            <a:spAutoFit/>
          </a:bodyPr>
          <a:lstStyle/>
          <a:p>
            <a:r>
              <a:rPr lang="en-US" dirty="0"/>
              <a:t>KLRC1</a:t>
            </a:r>
          </a:p>
        </p:txBody>
      </p:sp>
    </p:spTree>
    <p:extLst>
      <p:ext uri="{BB962C8B-B14F-4D97-AF65-F5344CB8AC3E}">
        <p14:creationId xmlns:p14="http://schemas.microsoft.com/office/powerpoint/2010/main" val="1705345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B40638B-AC0F-3099-1832-83A68CCF0696}"/>
              </a:ext>
            </a:extLst>
          </p:cNvPr>
          <p:cNvPicPr>
            <a:picLocks noChangeAspect="1"/>
          </p:cNvPicPr>
          <p:nvPr/>
        </p:nvPicPr>
        <p:blipFill>
          <a:blip r:embed="rId3"/>
          <a:stretch>
            <a:fillRect/>
          </a:stretch>
        </p:blipFill>
        <p:spPr>
          <a:xfrm>
            <a:off x="1919082" y="1514852"/>
            <a:ext cx="5375564" cy="5343148"/>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Purine metabolism set peaks more accessible in DP CD127</a:t>
            </a:r>
            <a:r>
              <a:rPr lang="en-US" baseline="30000" dirty="0"/>
              <a:t>+ </a:t>
            </a:r>
            <a:r>
              <a:rPr lang="en-US" dirty="0"/>
              <a:t>than DP CD127</a:t>
            </a:r>
            <a:r>
              <a:rPr lang="en-US" baseline="30000" dirty="0"/>
              <a:t>- </a:t>
            </a:r>
            <a:r>
              <a:rPr lang="en-US" dirty="0"/>
              <a:t>CD8s</a:t>
            </a:r>
          </a:p>
        </p:txBody>
      </p:sp>
      <p:sp>
        <p:nvSpPr>
          <p:cNvPr id="2" name="TextBox 1">
            <a:extLst>
              <a:ext uri="{FF2B5EF4-FFF2-40B4-BE49-F238E27FC236}">
                <a16:creationId xmlns:a16="http://schemas.microsoft.com/office/drawing/2014/main" id="{19495D99-9772-E2E5-E02C-C17069EF38AF}"/>
              </a:ext>
            </a:extLst>
          </p:cNvPr>
          <p:cNvSpPr txBox="1"/>
          <p:nvPr/>
        </p:nvSpPr>
        <p:spPr>
          <a:xfrm>
            <a:off x="2521929" y="1630714"/>
            <a:ext cx="1781257" cy="369332"/>
          </a:xfrm>
          <a:prstGeom prst="rect">
            <a:avLst/>
          </a:prstGeom>
          <a:noFill/>
        </p:spPr>
        <p:txBody>
          <a:bodyPr wrap="none" rtlCol="0">
            <a:spAutoFit/>
          </a:bodyPr>
          <a:lstStyle/>
          <a:p>
            <a:r>
              <a:rPr lang="en-US" dirty="0"/>
              <a:t>Up in DP CD127</a:t>
            </a:r>
            <a:r>
              <a:rPr lang="en-US" baseline="30000" dirty="0"/>
              <a:t>+</a:t>
            </a:r>
          </a:p>
        </p:txBody>
      </p:sp>
      <p:sp>
        <p:nvSpPr>
          <p:cNvPr id="3" name="TextBox 2">
            <a:extLst>
              <a:ext uri="{FF2B5EF4-FFF2-40B4-BE49-F238E27FC236}">
                <a16:creationId xmlns:a16="http://schemas.microsoft.com/office/drawing/2014/main" id="{84CCF554-F3AC-68B6-8BF9-30DADE0CE089}"/>
              </a:ext>
            </a:extLst>
          </p:cNvPr>
          <p:cNvSpPr txBox="1"/>
          <p:nvPr/>
        </p:nvSpPr>
        <p:spPr>
          <a:xfrm>
            <a:off x="5333108" y="1630714"/>
            <a:ext cx="1712328" cy="369332"/>
          </a:xfrm>
          <a:prstGeom prst="rect">
            <a:avLst/>
          </a:prstGeom>
          <a:noFill/>
        </p:spPr>
        <p:txBody>
          <a:bodyPr wrap="none" rtlCol="0">
            <a:spAutoFit/>
          </a:bodyPr>
          <a:lstStyle/>
          <a:p>
            <a:r>
              <a:rPr lang="en-US" dirty="0"/>
              <a:t>Up in DP CD127</a:t>
            </a:r>
            <a:r>
              <a:rPr lang="en-US" baseline="30000" dirty="0"/>
              <a:t>-</a:t>
            </a:r>
          </a:p>
        </p:txBody>
      </p:sp>
      <p:sp>
        <p:nvSpPr>
          <p:cNvPr id="10" name="TextBox 9">
            <a:extLst>
              <a:ext uri="{FF2B5EF4-FFF2-40B4-BE49-F238E27FC236}">
                <a16:creationId xmlns:a16="http://schemas.microsoft.com/office/drawing/2014/main" id="{A6C279AF-53D8-3943-D5F3-69E20F788012}"/>
              </a:ext>
            </a:extLst>
          </p:cNvPr>
          <p:cNvSpPr txBox="1"/>
          <p:nvPr/>
        </p:nvSpPr>
        <p:spPr>
          <a:xfrm>
            <a:off x="6719947" y="3624649"/>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44F06372-E2EB-DD35-423F-67B524E16100}"/>
              </a:ext>
            </a:extLst>
          </p:cNvPr>
          <p:cNvSpPr txBox="1"/>
          <p:nvPr/>
        </p:nvSpPr>
        <p:spPr>
          <a:xfrm>
            <a:off x="4606864" y="6023113"/>
            <a:ext cx="41549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9B94261A-82E6-9EEC-C67C-039BAA0DB70D}"/>
              </a:ext>
            </a:extLst>
          </p:cNvPr>
          <p:cNvSpPr txBox="1"/>
          <p:nvPr/>
        </p:nvSpPr>
        <p:spPr>
          <a:xfrm>
            <a:off x="6719947" y="6392445"/>
            <a:ext cx="1282723" cy="369332"/>
          </a:xfrm>
          <a:prstGeom prst="rect">
            <a:avLst/>
          </a:prstGeom>
          <a:noFill/>
        </p:spPr>
        <p:txBody>
          <a:bodyPr wrap="none" rtlCol="0">
            <a:spAutoFit/>
          </a:bodyPr>
          <a:lstStyle/>
          <a:p>
            <a:r>
              <a:rPr lang="en-US" dirty="0">
                <a:latin typeface="Calibri" panose="020F0502020204030204" pitchFamily="34" charset="0"/>
                <a:cs typeface="Times New Roman" panose="02020603050405020304" pitchFamily="18" charset="0"/>
              </a:rPr>
              <a:t>**; p &lt; 0.01</a:t>
            </a:r>
            <a:endParaRPr lang="en-US" b="0" i="0" u="none" strike="noStrike" dirty="0">
              <a:solidFill>
                <a:srgbClr val="212121"/>
              </a:solidFill>
              <a:effectLst/>
              <a:latin typeface="Cambria" panose="02040503050406030204" pitchFamily="18" charset="0"/>
            </a:endParaRPr>
          </a:p>
        </p:txBody>
      </p:sp>
      <p:graphicFrame>
        <p:nvGraphicFramePr>
          <p:cNvPr id="24" name="Table 23">
            <a:extLst>
              <a:ext uri="{FF2B5EF4-FFF2-40B4-BE49-F238E27FC236}">
                <a16:creationId xmlns:a16="http://schemas.microsoft.com/office/drawing/2014/main" id="{0F73F8C1-6E5C-4B29-B5BD-FE494A2386D2}"/>
              </a:ext>
            </a:extLst>
          </p:cNvPr>
          <p:cNvGraphicFramePr>
            <a:graphicFrameLocks noGrp="1"/>
          </p:cNvGraphicFramePr>
          <p:nvPr/>
        </p:nvGraphicFramePr>
        <p:xfrm>
          <a:off x="7467600" y="2552229"/>
          <a:ext cx="4521202" cy="2330605"/>
        </p:xfrm>
        <a:graphic>
          <a:graphicData uri="http://schemas.openxmlformats.org/drawingml/2006/table">
            <a:tbl>
              <a:tblPr firstRow="1" bandRow="1">
                <a:tableStyleId>{5C22544A-7EE6-4342-B048-85BDC9FD1C3A}</a:tableStyleId>
              </a:tblPr>
              <a:tblGrid>
                <a:gridCol w="1609862">
                  <a:extLst>
                    <a:ext uri="{9D8B030D-6E8A-4147-A177-3AD203B41FA5}">
                      <a16:colId xmlns:a16="http://schemas.microsoft.com/office/drawing/2014/main" val="1059409447"/>
                    </a:ext>
                  </a:extLst>
                </a:gridCol>
                <a:gridCol w="1404273">
                  <a:extLst>
                    <a:ext uri="{9D8B030D-6E8A-4147-A177-3AD203B41FA5}">
                      <a16:colId xmlns:a16="http://schemas.microsoft.com/office/drawing/2014/main" val="2032050297"/>
                    </a:ext>
                  </a:extLst>
                </a:gridCol>
                <a:gridCol w="1507067">
                  <a:extLst>
                    <a:ext uri="{9D8B030D-6E8A-4147-A177-3AD203B41FA5}">
                      <a16:colId xmlns:a16="http://schemas.microsoft.com/office/drawing/2014/main" val="1455422731"/>
                    </a:ext>
                  </a:extLst>
                </a:gridCol>
              </a:tblGrid>
              <a:tr h="1233325">
                <a:tc>
                  <a:txBody>
                    <a:bodyPr/>
                    <a:lstStyle/>
                    <a:p>
                      <a:r>
                        <a:rPr lang="en-US" sz="1500" dirty="0"/>
                        <a:t>Counts of peaks with nearest gene/promoter in set</a:t>
                      </a:r>
                    </a:p>
                  </a:txBody>
                  <a:tcPr/>
                </a:tc>
                <a:tc>
                  <a:txBody>
                    <a:bodyPr/>
                    <a:lstStyle/>
                    <a:p>
                      <a:r>
                        <a:rPr lang="en-US" sz="1500" dirty="0"/>
                        <a:t>DP CD127</a:t>
                      </a:r>
                      <a:r>
                        <a:rPr lang="en-US" sz="1500" baseline="30000" dirty="0"/>
                        <a:t>+</a:t>
                      </a:r>
                    </a:p>
                  </a:txBody>
                  <a:tcPr/>
                </a:tc>
                <a:tc>
                  <a:txBody>
                    <a:bodyPr/>
                    <a:lstStyle/>
                    <a:p>
                      <a:r>
                        <a:rPr lang="en-US" sz="1500" dirty="0"/>
                        <a:t>DP CD127</a:t>
                      </a:r>
                      <a:r>
                        <a:rPr lang="en-US" sz="1500" baseline="30000" dirty="0"/>
                        <a:t>-</a:t>
                      </a:r>
                    </a:p>
                  </a:txBody>
                  <a:tcPr/>
                </a:tc>
                <a:extLst>
                  <a:ext uri="{0D108BD9-81ED-4DB2-BD59-A6C34878D82A}">
                    <a16:rowId xmlns:a16="http://schemas.microsoft.com/office/drawing/2014/main" val="2669280576"/>
                  </a:ext>
                </a:extLst>
              </a:tr>
              <a:tr h="728783">
                <a:tc>
                  <a:txBody>
                    <a:bodyPr/>
                    <a:lstStyle/>
                    <a:p>
                      <a:r>
                        <a:rPr lang="en-US" sz="1500" dirty="0"/>
                        <a:t>In purine metabolism gene set</a:t>
                      </a:r>
                    </a:p>
                  </a:txBody>
                  <a:tcPr/>
                </a:tc>
                <a:tc>
                  <a:txBody>
                    <a:bodyPr/>
                    <a:lstStyle/>
                    <a:p>
                      <a:r>
                        <a:rPr lang="en-US" sz="1500" dirty="0"/>
                        <a:t>16</a:t>
                      </a:r>
                    </a:p>
                  </a:txBody>
                  <a:tcPr/>
                </a:tc>
                <a:tc>
                  <a:txBody>
                    <a:bodyPr/>
                    <a:lstStyle/>
                    <a:p>
                      <a:r>
                        <a:rPr lang="en-US" sz="1500" dirty="0"/>
                        <a:t>1</a:t>
                      </a:r>
                    </a:p>
                  </a:txBody>
                  <a:tcPr/>
                </a:tc>
                <a:extLst>
                  <a:ext uri="{0D108BD9-81ED-4DB2-BD59-A6C34878D82A}">
                    <a16:rowId xmlns:a16="http://schemas.microsoft.com/office/drawing/2014/main" val="3570563628"/>
                  </a:ext>
                </a:extLst>
              </a:tr>
              <a:tr h="314699">
                <a:tc>
                  <a:txBody>
                    <a:bodyPr/>
                    <a:lstStyle/>
                    <a:p>
                      <a:r>
                        <a:rPr lang="en-US" sz="1500" dirty="0"/>
                        <a:t>Not in set</a:t>
                      </a:r>
                    </a:p>
                  </a:txBody>
                  <a:tcPr/>
                </a:tc>
                <a:tc>
                  <a:txBody>
                    <a:bodyPr/>
                    <a:lstStyle/>
                    <a:p>
                      <a:r>
                        <a:rPr lang="en-US" sz="1500" dirty="0"/>
                        <a:t>2021</a:t>
                      </a:r>
                    </a:p>
                  </a:txBody>
                  <a:tcPr/>
                </a:tc>
                <a:tc>
                  <a:txBody>
                    <a:bodyPr/>
                    <a:lstStyle/>
                    <a:p>
                      <a:r>
                        <a:rPr lang="en-US" sz="1500" dirty="0"/>
                        <a:t>1464</a:t>
                      </a:r>
                    </a:p>
                  </a:txBody>
                  <a:tcPr/>
                </a:tc>
                <a:extLst>
                  <a:ext uri="{0D108BD9-81ED-4DB2-BD59-A6C34878D82A}">
                    <a16:rowId xmlns:a16="http://schemas.microsoft.com/office/drawing/2014/main" val="3571413441"/>
                  </a:ext>
                </a:extLst>
              </a:tr>
            </a:tbl>
          </a:graphicData>
        </a:graphic>
      </p:graphicFrame>
    </p:spTree>
    <p:extLst>
      <p:ext uri="{BB962C8B-B14F-4D97-AF65-F5344CB8AC3E}">
        <p14:creationId xmlns:p14="http://schemas.microsoft.com/office/powerpoint/2010/main" val="2938756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Purine metabolism peaks more accessible in DP CD127</a:t>
            </a:r>
            <a:r>
              <a:rPr lang="en-US" baseline="30000" dirty="0"/>
              <a:t>+ </a:t>
            </a:r>
            <a:r>
              <a:rPr lang="en-US" dirty="0"/>
              <a:t>than both DP CD127</a:t>
            </a:r>
            <a:r>
              <a:rPr lang="en-US" baseline="30000" dirty="0"/>
              <a:t>- </a:t>
            </a:r>
            <a:r>
              <a:rPr lang="en-US" dirty="0"/>
              <a:t>CD8 sorts</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a:bodyPr>
          <a:lstStyle/>
          <a:p>
            <a:r>
              <a:rPr lang="en-US" dirty="0"/>
              <a:t>Purine metabolism gene set also up in CD127</a:t>
            </a:r>
            <a:r>
              <a:rPr lang="en-US" baseline="30000" dirty="0"/>
              <a:t>+</a:t>
            </a:r>
            <a:r>
              <a:rPr lang="en-US" dirty="0"/>
              <a:t> vs. CD127</a:t>
            </a:r>
            <a:r>
              <a:rPr lang="en-US" baseline="30000" dirty="0"/>
              <a: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21C45-50C8-3971-DCEE-F7A79F0D0548}"/>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D618C31-0E88-3F10-85F9-61C349B2FA60}"/>
              </a:ext>
            </a:extLst>
          </p:cNvPr>
          <p:cNvSpPr>
            <a:spLocks noGrp="1"/>
          </p:cNvSpPr>
          <p:nvPr>
            <p:ph type="title"/>
          </p:nvPr>
        </p:nvSpPr>
        <p:spPr>
          <a:xfrm>
            <a:off x="838200" y="365125"/>
            <a:ext cx="8504976" cy="1325563"/>
          </a:xfrm>
        </p:spPr>
        <p:txBody>
          <a:bodyPr>
            <a:normAutofit fontScale="90000"/>
          </a:bodyPr>
          <a:lstStyle/>
          <a:p>
            <a:r>
              <a:rPr lang="en-US" dirty="0"/>
              <a:t>TN10 (clusters 0, 1, 5-7): over </a:t>
            </a:r>
            <a:r>
              <a:rPr lang="en-US" dirty="0" err="1"/>
              <a:t>pseudotime</a:t>
            </a:r>
            <a:r>
              <a:rPr lang="en-US" dirty="0"/>
              <a:t>, progenitor T</a:t>
            </a:r>
            <a:r>
              <a:rPr lang="en-US" baseline="-25000" dirty="0"/>
              <a:t>ex</a:t>
            </a:r>
            <a:r>
              <a:rPr lang="en-US" dirty="0"/>
              <a:t> gene set expression decreases &amp; terminal/effector T</a:t>
            </a:r>
            <a:r>
              <a:rPr lang="en-US" baseline="-25000" dirty="0"/>
              <a:t>ex</a:t>
            </a:r>
            <a:r>
              <a:rPr lang="en-US" dirty="0"/>
              <a:t> gene set expression increases</a:t>
            </a:r>
          </a:p>
        </p:txBody>
      </p:sp>
      <p:pic>
        <p:nvPicPr>
          <p:cNvPr id="3" name="Picture 2">
            <a:extLst>
              <a:ext uri="{FF2B5EF4-FFF2-40B4-BE49-F238E27FC236}">
                <a16:creationId xmlns:a16="http://schemas.microsoft.com/office/drawing/2014/main" id="{0186E00C-07D8-E5FB-A72F-CD19A796F72A}"/>
              </a:ext>
            </a:extLst>
          </p:cNvPr>
          <p:cNvPicPr>
            <a:picLocks noChangeAspect="1"/>
          </p:cNvPicPr>
          <p:nvPr/>
        </p:nvPicPr>
        <p:blipFill>
          <a:blip r:embed="rId3"/>
          <a:stretch>
            <a:fillRect/>
          </a:stretch>
        </p:blipFill>
        <p:spPr>
          <a:xfrm>
            <a:off x="0" y="2589291"/>
            <a:ext cx="5193088" cy="4268709"/>
          </a:xfrm>
          <a:prstGeom prst="rect">
            <a:avLst/>
          </a:prstGeom>
        </p:spPr>
      </p:pic>
      <p:pic>
        <p:nvPicPr>
          <p:cNvPr id="5" name="Picture 2">
            <a:extLst>
              <a:ext uri="{FF2B5EF4-FFF2-40B4-BE49-F238E27FC236}">
                <a16:creationId xmlns:a16="http://schemas.microsoft.com/office/drawing/2014/main" id="{AD5FC750-6C8C-EA1D-9560-FD2A978C7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4616" y="0"/>
            <a:ext cx="2647384" cy="25892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7A8062A-7979-5DDC-8DB9-AF11A45A7388}"/>
              </a:ext>
            </a:extLst>
          </p:cNvPr>
          <p:cNvPicPr>
            <a:picLocks noChangeAspect="1"/>
          </p:cNvPicPr>
          <p:nvPr/>
        </p:nvPicPr>
        <p:blipFill>
          <a:blip r:embed="rId5"/>
          <a:stretch>
            <a:fillRect/>
          </a:stretch>
        </p:blipFill>
        <p:spPr>
          <a:xfrm>
            <a:off x="6096000" y="2563884"/>
            <a:ext cx="5193088" cy="4294116"/>
          </a:xfrm>
          <a:prstGeom prst="rect">
            <a:avLst/>
          </a:prstGeom>
        </p:spPr>
      </p:pic>
    </p:spTree>
    <p:extLst>
      <p:ext uri="{BB962C8B-B14F-4D97-AF65-F5344CB8AC3E}">
        <p14:creationId xmlns:p14="http://schemas.microsoft.com/office/powerpoint/2010/main" val="311237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9F8F5-7101-4F60-9E55-A1C0738DDD2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6E70841-4273-33F6-A837-F98788EC36C9}"/>
              </a:ext>
            </a:extLst>
          </p:cNvPr>
          <p:cNvSpPr>
            <a:spLocks noGrp="1"/>
          </p:cNvSpPr>
          <p:nvPr>
            <p:ph type="title"/>
          </p:nvPr>
        </p:nvSpPr>
        <p:spPr/>
        <p:txBody>
          <a:bodyPr>
            <a:normAutofit fontScale="90000"/>
          </a:bodyPr>
          <a:lstStyle/>
          <a:p>
            <a:r>
              <a:rPr lang="en-US" dirty="0"/>
              <a:t>TN10 (all non-naive CD8s): comparison of housekeeping gene set, no change in mean expression over </a:t>
            </a:r>
            <a:r>
              <a:rPr lang="en-US" dirty="0" err="1"/>
              <a:t>pseudotime</a:t>
            </a:r>
            <a:endParaRPr lang="en-US" dirty="0"/>
          </a:p>
        </p:txBody>
      </p:sp>
      <p:pic>
        <p:nvPicPr>
          <p:cNvPr id="5" name="Picture 4">
            <a:extLst>
              <a:ext uri="{FF2B5EF4-FFF2-40B4-BE49-F238E27FC236}">
                <a16:creationId xmlns:a16="http://schemas.microsoft.com/office/drawing/2014/main" id="{F8A40DC9-0BAA-52AF-3668-2BCC85FAAF77}"/>
              </a:ext>
            </a:extLst>
          </p:cNvPr>
          <p:cNvPicPr>
            <a:picLocks noChangeAspect="1"/>
          </p:cNvPicPr>
          <p:nvPr/>
        </p:nvPicPr>
        <p:blipFill>
          <a:blip r:embed="rId3"/>
          <a:stretch>
            <a:fillRect/>
          </a:stretch>
        </p:blipFill>
        <p:spPr>
          <a:xfrm>
            <a:off x="2691736" y="1566250"/>
            <a:ext cx="6398699" cy="5291750"/>
          </a:xfrm>
          <a:prstGeom prst="rect">
            <a:avLst/>
          </a:prstGeom>
        </p:spPr>
      </p:pic>
    </p:spTree>
    <p:extLst>
      <p:ext uri="{BB962C8B-B14F-4D97-AF65-F5344CB8AC3E}">
        <p14:creationId xmlns:p14="http://schemas.microsoft.com/office/powerpoint/2010/main" val="300762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With </a:t>
            </a:r>
            <a:r>
              <a:rPr lang="en-US" dirty="0" err="1"/>
              <a:t>reseq</a:t>
            </a:r>
            <a:r>
              <a:rPr lang="en-US" dirty="0"/>
              <a:t>, 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1628224"/>
            <a:ext cx="5514164" cy="5010386"/>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1245134"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
        <p:nvSpPr>
          <p:cNvPr id="4" name="TextBox 3">
            <a:extLst>
              <a:ext uri="{FF2B5EF4-FFF2-40B4-BE49-F238E27FC236}">
                <a16:creationId xmlns:a16="http://schemas.microsoft.com/office/drawing/2014/main" id="{BC766A38-FBCC-5C5C-2BB2-0462F3A066E4}"/>
              </a:ext>
            </a:extLst>
          </p:cNvPr>
          <p:cNvSpPr txBox="1"/>
          <p:nvPr/>
        </p:nvSpPr>
        <p:spPr>
          <a:xfrm>
            <a:off x="6641871" y="2566228"/>
            <a:ext cx="5514164" cy="14619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800" dirty="0">
                <a:cs typeface="Arial" panose="020B0604020202020204" pitchFamily="34" charset="0"/>
              </a:rPr>
              <a:t>Specific TFs (EOMES, TOX) expressed as well</a:t>
            </a:r>
          </a:p>
          <a:p>
            <a:pPr marL="285750" indent="-285750">
              <a:spcAft>
                <a:spcPts val="600"/>
              </a:spcAft>
              <a:buFont typeface="Arial" panose="020B0604020202020204" pitchFamily="34" charset="0"/>
              <a:buChar char="•"/>
            </a:pPr>
            <a:r>
              <a:rPr lang="en-US" sz="2800" dirty="0">
                <a:cs typeface="Arial" panose="020B0604020202020204" pitchFamily="34" charset="0"/>
              </a:rPr>
              <a:t>Epigenetic changes</a:t>
            </a:r>
          </a:p>
        </p:txBody>
      </p:sp>
      <p:sp>
        <p:nvSpPr>
          <p:cNvPr id="6" name="TextBox 5">
            <a:extLst>
              <a:ext uri="{FF2B5EF4-FFF2-40B4-BE49-F238E27FC236}">
                <a16:creationId xmlns:a16="http://schemas.microsoft.com/office/drawing/2014/main" id="{DAAC592C-C4BB-89D1-7272-761D0B603988}"/>
              </a:ext>
            </a:extLst>
          </p:cNvPr>
          <p:cNvSpPr txBox="1"/>
          <p:nvPr/>
        </p:nvSpPr>
        <p:spPr>
          <a:xfrm>
            <a:off x="7567448" y="5255172"/>
            <a:ext cx="4619150" cy="923330"/>
          </a:xfrm>
          <a:prstGeom prst="rect">
            <a:avLst/>
          </a:prstGeom>
          <a:noFill/>
        </p:spPr>
        <p:txBody>
          <a:bodyPr wrap="none" rtlCol="0">
            <a:spAutoFit/>
          </a:bodyPr>
          <a:lstStyle/>
          <a:p>
            <a:r>
              <a:rPr lang="en-US" dirty="0">
                <a:solidFill>
                  <a:srgbClr val="FF0000"/>
                </a:solidFill>
              </a:rPr>
              <a:t>Reformat intro here using poster abstract +</a:t>
            </a:r>
          </a:p>
          <a:p>
            <a:r>
              <a:rPr lang="en-US" dirty="0">
                <a:solidFill>
                  <a:srgbClr val="FF0000"/>
                </a:solidFill>
              </a:rPr>
              <a:t>Printed notes in notebook in lab (i.e. show data</a:t>
            </a:r>
          </a:p>
          <a:p>
            <a:r>
              <a:rPr lang="en-US" dirty="0">
                <a:solidFill>
                  <a:srgbClr val="FF0000"/>
                </a:solidFill>
              </a:rPr>
              <a:t>supporting claims I was just stating)</a:t>
            </a:r>
          </a:p>
        </p:txBody>
      </p:sp>
    </p:spTree>
    <p:extLst>
      <p:ext uri="{BB962C8B-B14F-4D97-AF65-F5344CB8AC3E}">
        <p14:creationId xmlns:p14="http://schemas.microsoft.com/office/powerpoint/2010/main" val="2390342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Levels of </a:t>
            </a:r>
            <a:r>
              <a:rPr lang="en-US" dirty="0" err="1"/>
              <a:t>T</a:t>
            </a:r>
            <a:r>
              <a:rPr lang="en-US" baseline="-25000" dirty="0" err="1"/>
              <a:t>ex</a:t>
            </a:r>
            <a:r>
              <a:rPr lang="en-US" dirty="0"/>
              <a:t> are a biomarker in T1D</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643082" y="1970050"/>
            <a:ext cx="3996126" cy="4583150"/>
          </a:xfrm>
        </p:spPr>
        <p:txBody>
          <a:bodyPr>
            <a:normAutofit fontScale="92500"/>
          </a:bodyPr>
          <a:lstStyle/>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514350" indent="-514350">
              <a:buFont typeface="+mj-lt"/>
              <a:buAutoNum type="arabicPeriod"/>
            </a:pPr>
            <a:r>
              <a:rPr lang="en-US" dirty="0"/>
              <a:t>Higher levels of TIGIT</a:t>
            </a:r>
            <a:r>
              <a:rPr lang="en-US" baseline="30000" dirty="0"/>
              <a:t>-</a:t>
            </a:r>
            <a:r>
              <a:rPr lang="en-US" dirty="0"/>
              <a:t>KLRG1</a:t>
            </a:r>
            <a:r>
              <a:rPr lang="en-US" baseline="30000" dirty="0"/>
              <a:t>+</a:t>
            </a:r>
            <a:r>
              <a:rPr lang="en-US" dirty="0"/>
              <a:t>CD127</a:t>
            </a:r>
            <a:r>
              <a:rPr lang="en-US" baseline="30000" dirty="0"/>
              <a:t>+</a:t>
            </a:r>
            <a:r>
              <a:rPr lang="en-US" dirty="0"/>
              <a:t> CD8s associated with worse outcome</a:t>
            </a:r>
          </a:p>
        </p:txBody>
      </p:sp>
      <p:sp>
        <p:nvSpPr>
          <p:cNvPr id="4" name="TextBox 3">
            <a:extLst>
              <a:ext uri="{FF2B5EF4-FFF2-40B4-BE49-F238E27FC236}">
                <a16:creationId xmlns:a16="http://schemas.microsoft.com/office/drawing/2014/main" id="{01DC3F79-E7D5-01E7-EE52-BA506553646D}"/>
              </a:ext>
            </a:extLst>
          </p:cNvPr>
          <p:cNvSpPr txBox="1"/>
          <p:nvPr/>
        </p:nvSpPr>
        <p:spPr>
          <a:xfrm>
            <a:off x="6818051" y="3338295"/>
            <a:ext cx="2350067" cy="923330"/>
          </a:xfrm>
          <a:prstGeom prst="rect">
            <a:avLst/>
          </a:prstGeom>
          <a:noFill/>
        </p:spPr>
        <p:txBody>
          <a:bodyPr wrap="none" rtlCol="0">
            <a:spAutoFit/>
          </a:bodyPr>
          <a:lstStyle/>
          <a:p>
            <a:r>
              <a:rPr lang="en-US" dirty="0">
                <a:solidFill>
                  <a:srgbClr val="FF0000"/>
                </a:solidFill>
              </a:rPr>
              <a:t>Include new Josh figs:</a:t>
            </a:r>
          </a:p>
          <a:p>
            <a:r>
              <a:rPr lang="en-US" dirty="0">
                <a:solidFill>
                  <a:srgbClr val="FF0000"/>
                </a:solidFill>
              </a:rPr>
              <a:t> - DP good</a:t>
            </a:r>
          </a:p>
          <a:p>
            <a:r>
              <a:rPr lang="en-US" dirty="0">
                <a:solidFill>
                  <a:srgbClr val="FF0000"/>
                </a:solidFill>
              </a:rPr>
              <a:t> - Non-</a:t>
            </a:r>
            <a:r>
              <a:rPr lang="en-US" dirty="0" err="1">
                <a:solidFill>
                  <a:srgbClr val="FF0000"/>
                </a:solidFill>
              </a:rPr>
              <a:t>exh</a:t>
            </a:r>
            <a:r>
              <a:rPr lang="en-US" dirty="0">
                <a:solidFill>
                  <a:srgbClr val="FF0000"/>
                </a:solidFill>
              </a:rPr>
              <a:t> CD127+ bad</a:t>
            </a:r>
          </a:p>
        </p:txBody>
      </p:sp>
    </p:spTree>
    <p:extLst>
      <p:ext uri="{BB962C8B-B14F-4D97-AF65-F5344CB8AC3E}">
        <p14:creationId xmlns:p14="http://schemas.microsoft.com/office/powerpoint/2010/main" val="97845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B35836B-2FCD-26C8-1712-9CEC91C1E326}"/>
              </a:ext>
            </a:extLst>
          </p:cNvPr>
          <p:cNvSpPr txBox="1"/>
          <p:nvPr/>
        </p:nvSpPr>
        <p:spPr>
          <a:xfrm>
            <a:off x="383127" y="1871791"/>
            <a:ext cx="10970674" cy="1107996"/>
          </a:xfrm>
          <a:prstGeom prst="rect">
            <a:avLst/>
          </a:prstGeom>
          <a:noFill/>
        </p:spPr>
        <p:txBody>
          <a:bodyPr wrap="square">
            <a:spAutoFit/>
          </a:bodyPr>
          <a:lstStyle/>
          <a:p>
            <a:pPr marL="457200" indent="-457200">
              <a:buFont typeface="+mj-lt"/>
              <a:buAutoNum type="arabicPeriod"/>
            </a:pPr>
            <a:r>
              <a:rPr lang="en-US" sz="2200" dirty="0"/>
              <a:t>How do the different cell populations’ epigenetic profiles differ?</a:t>
            </a:r>
          </a:p>
          <a:p>
            <a:pPr marL="457200" indent="-457200">
              <a:buFont typeface="+mj-lt"/>
              <a:buAutoNum type="arabicPeriod"/>
            </a:pPr>
            <a:endParaRPr lang="en-US" sz="2200" dirty="0"/>
          </a:p>
          <a:p>
            <a:pPr marL="457200" indent="-457200">
              <a:buFont typeface="+mj-lt"/>
              <a:buAutoNum type="arabicPeriod"/>
            </a:pPr>
            <a:r>
              <a:rPr lang="en-US" sz="2200" dirty="0"/>
              <a:t>What insights can we gain into CD8 TEM differentiation paths?</a:t>
            </a:r>
          </a:p>
        </p:txBody>
      </p:sp>
      <p:sp>
        <p:nvSpPr>
          <p:cNvPr id="2" name="Title 1">
            <a:extLst>
              <a:ext uri="{FF2B5EF4-FFF2-40B4-BE49-F238E27FC236}">
                <a16:creationId xmlns:a16="http://schemas.microsoft.com/office/drawing/2014/main" id="{E71C01EF-D678-4863-58ED-33E87CBA3DC4}"/>
              </a:ext>
            </a:extLst>
          </p:cNvPr>
          <p:cNvSpPr>
            <a:spLocks noGrp="1"/>
          </p:cNvSpPr>
          <p:nvPr>
            <p:ph type="title"/>
          </p:nvPr>
        </p:nvSpPr>
        <p:spPr>
          <a:xfrm>
            <a:off x="838199" y="593725"/>
            <a:ext cx="9262241" cy="1325563"/>
          </a:xfrm>
        </p:spPr>
        <p:txBody>
          <a:bodyPr>
            <a:normAutofit/>
          </a:bodyPr>
          <a:lstStyle/>
          <a:p>
            <a:r>
              <a:rPr lang="en-US" sz="3100" dirty="0"/>
              <a:t>Central questions</a:t>
            </a:r>
          </a:p>
        </p:txBody>
      </p:sp>
    </p:spTree>
    <p:extLst>
      <p:ext uri="{BB962C8B-B14F-4D97-AF65-F5344CB8AC3E}">
        <p14:creationId xmlns:p14="http://schemas.microsoft.com/office/powerpoint/2010/main" val="1311606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recent onset T1D patients</a:t>
            </a:r>
          </a:p>
        </p:txBody>
      </p:sp>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28059" y="1919288"/>
            <a:ext cx="7981766" cy="4487046"/>
          </a:xfrm>
          <a:prstGeom prst="rect">
            <a:avLst/>
          </a:prstGeom>
        </p:spPr>
      </p:pic>
    </p:spTree>
    <p:extLst>
      <p:ext uri="{BB962C8B-B14F-4D97-AF65-F5344CB8AC3E}">
        <p14:creationId xmlns:p14="http://schemas.microsoft.com/office/powerpoint/2010/main" val="352311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91152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4" name="Picture 3">
            <a:extLst>
              <a:ext uri="{FF2B5EF4-FFF2-40B4-BE49-F238E27FC236}">
                <a16:creationId xmlns:a16="http://schemas.microsoft.com/office/drawing/2014/main" id="{6BE67569-CA10-C3DE-C4E4-8FB6C8F1E004}"/>
              </a:ext>
            </a:extLst>
          </p:cNvPr>
          <p:cNvPicPr>
            <a:picLocks noChangeAspect="1"/>
          </p:cNvPicPr>
          <p:nvPr/>
        </p:nvPicPr>
        <p:blipFill>
          <a:blip r:embed="rId3"/>
          <a:stretch>
            <a:fillRect/>
          </a:stretch>
        </p:blipFill>
        <p:spPr>
          <a:xfrm>
            <a:off x="70280" y="2195042"/>
            <a:ext cx="11861308" cy="3618508"/>
          </a:xfrm>
          <a:prstGeom prst="rect">
            <a:avLst/>
          </a:prstGeom>
        </p:spPr>
      </p:pic>
    </p:spTree>
    <p:extLst>
      <p:ext uri="{BB962C8B-B14F-4D97-AF65-F5344CB8AC3E}">
        <p14:creationId xmlns:p14="http://schemas.microsoft.com/office/powerpoint/2010/main" val="2000802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25441</TotalTime>
  <Words>3104</Words>
  <Application>Microsoft Macintosh PowerPoint</Application>
  <PresentationFormat>Widescreen</PresentationFormat>
  <Paragraphs>293</Paragraphs>
  <Slides>39</Slides>
  <Notes>39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-apple-system</vt:lpstr>
      <vt:lpstr>-webkit-standard</vt:lpstr>
      <vt:lpstr>AdvPSA183</vt:lpstr>
      <vt:lpstr>Aptos</vt:lpstr>
      <vt:lpstr>Arial</vt:lpstr>
      <vt:lpstr>Calibri</vt:lpstr>
      <vt:lpstr>Calibri Light</vt:lpstr>
      <vt:lpstr>Cambria</vt:lpstr>
      <vt:lpstr>ElsevierGulliver</vt:lpstr>
      <vt:lpstr>Georgia</vt:lpstr>
      <vt:lpstr>Harding</vt:lpstr>
      <vt:lpstr>Helvetica Neue</vt:lpstr>
      <vt:lpstr>Menlo</vt:lpstr>
      <vt:lpstr>Times New Roman</vt:lpstr>
      <vt:lpstr>Wingdings</vt:lpstr>
      <vt:lpstr>Office Theme</vt:lpstr>
      <vt:lpstr>Better defining exhausted TIGIT+KLRG1+ subsets in teplizumab-treated T1D subjects using ATAC-seq: epigenetics &amp; mitochondrial variants</vt:lpstr>
      <vt:lpstr>Acknowledgements</vt:lpstr>
      <vt:lpstr>Outline</vt:lpstr>
      <vt:lpstr>T cell exhaustion results from chronic antigen stimulation, inability to fully clear antigen</vt:lpstr>
      <vt:lpstr>Levels of Tex are a biomarker in T1D</vt:lpstr>
      <vt:lpstr>Central questions</vt:lpstr>
      <vt:lpstr>Bulk ATACseq of non-naive CD8 populations from PBMCs in recent onset T1D patients</vt:lpstr>
      <vt:lpstr>Obtaining consensus peaks to serve as features in counts matrix</vt:lpstr>
      <vt:lpstr>Epigenetic profiles of different non-naive CD8 populations are distinct</vt:lpstr>
      <vt:lpstr>Summary of accessibility differences between different sorts</vt:lpstr>
      <vt:lpstr>JAK/STAT gene set more accessible in CD127+ sorts vs. DN</vt:lpstr>
      <vt:lpstr>DP CD57+ have less of a Texprogenitor profile, more of a Texeffector one</vt:lpstr>
      <vt:lpstr>Intro slide for pseudotime/P348 project (UMAP colored by pseudotime, and how we know where CD57s and CD127s are and stuff?</vt:lpstr>
      <vt:lpstr>TN10 (all non-naive CD8s): over pseudotime, progenitor Tex gene set expression decreases &amp; terminal/effector Tex gene set expression increases</vt:lpstr>
      <vt:lpstr>TN10 (all non-naive CD8s): cytotoxicity/NK gene sets’ expressions also increase over pseudotime</vt:lpstr>
      <vt:lpstr>Homer slide in main if I can fit it into story for DPs and/or CD127s/DN…</vt:lpstr>
      <vt:lpstr>Erin’s P452 data on PD-1/CD57 fluidity/TCR sharing (close in lineage w/out directionality), motivation for MT SNVs here to provide directionality</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Conclusions: make sure all slides represented here (otherwise move slides to backup?)</vt:lpstr>
      <vt:lpstr>Next steps</vt:lpstr>
      <vt:lpstr>Extra slides</vt:lpstr>
      <vt:lpstr>Epigenetics look very similar across seq batches</vt:lpstr>
      <vt:lpstr>JAK/STAT gene set perhaps more accessible in both CD127+ sorts (separate) vs. DN</vt:lpstr>
      <vt:lpstr>DP CD127+ lean to having more accessible peaks near progenitor Tex genes, DP CD127- lean more effector/terminal Tex</vt:lpstr>
      <vt:lpstr>DP CD127+ lean to having more accessible peaks near progenitor Tex genes, both DP CD127- sorts lean more effector/terminal Tex</vt:lpstr>
      <vt:lpstr>DP Tex heterogeneity also observed in gene bodies</vt:lpstr>
      <vt:lpstr>Mean gene coverage plots supporting DP CD57+ CD8s as Texeff</vt:lpstr>
      <vt:lpstr>Genes with higher coverage in DP CD127+ or lower coverage in DP CD127-</vt:lpstr>
      <vt:lpstr>Purine metabolism set peaks more accessible in DP CD127+ than DP CD127- CD8s</vt:lpstr>
      <vt:lpstr>Purine metabolism peaks more accessible in DP CD127+ than both DP CD127- CD8 sorts</vt:lpstr>
      <vt:lpstr>Some purine metabolism genes more accessible in DP CD127+ than DP CD127- CD8s</vt:lpstr>
      <vt:lpstr>Purine metabolism gene set also up in CD127+ vs. CD127-</vt:lpstr>
      <vt:lpstr>TN10 (clusters 0, 1, 5-7): over pseudotime, progenitor Tex gene set expression decreases &amp; terminal/effector Tex gene set expression increases</vt:lpstr>
      <vt:lpstr>TN10 (all non-naive CD8s): comparison of housekeeping gene set, no change in mean expression over pseudotime</vt:lpstr>
      <vt:lpstr>With reseq, cover MT genome to ~685k X depth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5323</cp:revision>
  <dcterms:created xsi:type="dcterms:W3CDTF">2023-09-15T17:40:02Z</dcterms:created>
  <dcterms:modified xsi:type="dcterms:W3CDTF">2024-10-05T08:59:02Z</dcterms:modified>
</cp:coreProperties>
</file>